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89" r:id="rId3"/>
    <p:sldId id="267" r:id="rId4"/>
    <p:sldId id="278" r:id="rId5"/>
    <p:sldId id="270" r:id="rId6"/>
    <p:sldId id="271" r:id="rId7"/>
    <p:sldId id="276" r:id="rId8"/>
    <p:sldId id="281" r:id="rId9"/>
    <p:sldId id="272" r:id="rId10"/>
    <p:sldId id="283" r:id="rId11"/>
    <p:sldId id="284" r:id="rId12"/>
    <p:sldId id="286" r:id="rId13"/>
    <p:sldId id="261" r:id="rId14"/>
    <p:sldId id="265" r:id="rId15"/>
    <p:sldId id="266" r:id="rId16"/>
    <p:sldId id="287" r:id="rId17"/>
    <p:sldId id="28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DE140265-93E5-48C3-AE05-085243CD0328}">
          <p14:sldIdLst>
            <p14:sldId id="256"/>
            <p14:sldId id="289"/>
            <p14:sldId id="267"/>
            <p14:sldId id="278"/>
            <p14:sldId id="270"/>
            <p14:sldId id="271"/>
            <p14:sldId id="276"/>
            <p14:sldId id="281"/>
          </p14:sldIdLst>
        </p14:section>
        <p14:section name="Başlıksız Bölüm" id="{3D3726AC-D08E-42EE-BCA5-76243F0E5C84}">
          <p14:sldIdLst>
            <p14:sldId id="272"/>
            <p14:sldId id="283"/>
            <p14:sldId id="284"/>
            <p14:sldId id="286"/>
            <p14:sldId id="261"/>
            <p14:sldId id="265"/>
            <p14:sldId id="26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2B23BF-CD6F-D645-1421-17E644AFDA4E}" name="mm k" initials="mk" userId="1ed98ddeb04442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60058" autoAdjust="0"/>
  </p:normalViewPr>
  <p:slideViewPr>
    <p:cSldViewPr snapToGrid="0" snapToObjects="1">
      <p:cViewPr varScale="1">
        <p:scale>
          <a:sx n="71" d="100"/>
          <a:sy n="71" d="100"/>
        </p:scale>
        <p:origin x="13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8T14:41:29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31,'4'0,"10"0,11 0,5 0,7 0,5 0,-5-8,0-3,-6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7:01:01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255 90,'80'-2,"91"5,-145 0,29 9,-30-6,31 3,61-7,-2 1,-88 1,28 7,-30-5,30 3,210-3,7 2,153 1,-264-11,1351 2,-1498 0,0 1,0 1,0 0,-1 1,1 1,-1 0,0 0,0 2,0-1,0 2,-1-1,0 2,-1 0,0 0,0 1,0 0,-1 1,-1 0,0 1,0 0,13 22,40 96,-55-111,-2 0,0-1,-1 2,-1-1,0 0,0 28,1 7,-3-45,0-1,-1 0,0 1,0-1,-2 13,1-17,0 0,0 0,0 0,-1 0,1 0,-1-1,1 1,-1 0,0-1,0 1,-1-1,1 0,0 0,-1 1,-4 2,-4 0,1 1,-1-1,-1-1,1 0,-1-1,1 0,-17 2,-29 8,33-6,1-2,-1-1,-44 2,-76-7,55-2,-923 3,806 17,50-2,30-11,-172 17,234-13,-78-2,76-5,-27 7,-11 0,-412-7,245-2,252 1,0-1,0-1,0 0,0-1,-33-11,45 11,-1 0,1 0,-1 0,1-1,0-1,1 1,-1-1,1 0,0-1,0 1,0-1,1 0,0-1,0 1,0-1,-3-9,-7-9,-1-1,-1 2,-1 0,-1 1,-38-36,27 29,28 28,0 0,1 0,-1 0,0 0,1 0,-1 0,1 0,0 0,0-1,-1-3,1 5,1 0,0 0,0 0,1-1,-1 1,0 0,0 0,0 0,1 0,-1 0,1 0,-1 0,1 0,-1 0,1 0,-1 0,1 0,0 0,0 0,0 0,-1 0,1 1,0-1,0 0,0 1,2-2,2-1,1 0,1 0,-1 0,0 1,1 0,-1 0,1 0,0 1,8-1,65 1,-59 1,1108 3,-778-3,-295-1,-1-2,-1-2,75-16,-128 20,36-7,0-1,0-2,56-27,174-82,-78 54,19-9,-75 42,-8 3,56-7,-176 37,129-32,45 2,-166 26,-29 1,-31 3,-687 38,730-37,-380 46,-6-24,322-23,-146 5,174-2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8T14:41:37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106 632,'0'-39,"0"36,0 4,0 21,0 45,0-40,0-22,0-8,1-58,1 14,-5-46,2 81,-1 0,0 0,0 1,-1-1,-1 1,0 0,0 0,-1 0,-7-12,9 20,0-1,0 1,0 0,0 0,-1 0,-6-4,8 5,0 1,-1-1,1 1,0-1,0 0,0 0,0 0,0 0,1 0,-1 0,0 0,1-1,0 1,0-1,0 1,0-1,0 1,0-1,0-3,-3-39,2-1,5-55,0 19,-2 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9:26:02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57,'3'0,"-1"0,1-1,0 0,-1 1,1-1,0 0,3-2,14-4,0 4,1 0,-1 2,1 0,35 4,82 20,-74-11,-56-11,132 28,20 0,-24-7,-50-4,53 14,-98-22,0-2,0-2,48 1,128-7,-95-3,-47 4,5 0,105-13,-81 2,132 4,-208 4,0 0,-1-2,39-11,39-6,39-7,-32 5,-59 14,-7 1,68-4,-89 12,-1-1,0-1,0-1,0-1,0-1,25-10,-48 15,-1 0,1-1,0 1,0 0,0-1,0 1,0-1,-1 1,1-1,0 1,-1-1,1 1,0-1,-1 0,1 0,0 1,-1-1,1 0,-1 0,0 1,1-1,-1 0,1 0,-1 0,0 0,0 0,0 0,0 0,1 0,-1 0,0 1,-1-1,1 0,0 0,0 0,0 0,0 0,-1 0,1 0,0 0,-1 1,1-1,-1 0,1 0,-1 0,1 1,-1-1,0 0,1 1,-2-2,-10-11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6:59:49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38,'15'-8,"-5"2,2 1,1 1,-1 0,1 1,0 1,26-3,70 5,-65 1,1044 0,-952 8,-2 1,1346-10,-672-1,-784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6:59:53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1 429,'544'0,"-508"-2,1-1,43-10,-27-2,-39 10,-1 1,25-4,-19 4,35-10,-36 9,1 0,20-2,140-15,-151 17,-1-1,1-2,27-12,-5 3,120-28,-123 35,85-16,-38 8,-8 1,-39 8,0 2,93-1,-21 1,-33 3,-52 4,0-2,66-13,-66 9,0 0,43 0,-15 2,23-12,-59 10,43-4,-29 6,69-15,-76 13,1 2,-1 1,36 2,0 0,-46-1,-6-2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6:59:57.9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1 335,'26'-1,"0"-2,43-9,21-3,143 0,-164 7,99-25,55-18,-172 39,0 2,1 3,98-3,-133 9,-1-1,1 0,28-9,-25 5,-1 2,25-3,8 5,-35 3,0-2,0 0,0-1,29-8,-14 2,1 2,-1 1,51-1,4-1,-27 3,61 3,31-1,-46-15,-73 10,59-4,338 10,-205 3,375-2,-571-1,1-2,42-10,-36 6,38-3,252 7,-167 5,257-2,-391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7:00:01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0 493,'11'0,"19"0,1 0,-1-2,49-10,-26 2,0 3,95-1,-81 6,79-12,90-20,-60 2,-18-3,-101 26,1 3,62 1,-107 6,1-1,0-1,-1 0,1-1,0-1,14-4,-2 0,0 1,32-3,21-5,137-29,-61 23,-101 15,-20 2,-5 1,0-2,29-7,-27 5,44-5,-30 6,15-10,-45 11,1 0,16-3,73 1,8-2,-60 4,79 3,30-2,-136 0,28-9,-28 6,29-3,178 3,-152 7,111-13,-80 0,155 2,518 11,-765-2,1-1,0-2,30-7,-29 5,1 1,39-3,334 7,-188 3,-160-2,-9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7:00:09.3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0 440,'3704'0,"-3681"-1,-1-1,1-1,-1 0,1-2,-1-1,-1 0,30-14,-20 8,0 1,0 1,1 2,0 1,1 1,51-1,-68 6,0-1,-1-1,25-7,25-4,28-5,-65 12,0 2,30-3,245 6,-151 4,98-12,-141 3,70-8,45-28,-171 32,0 3,1 1,82 2,-120 5,0-2,-1 0,1-1,18-7,-15 5,0 1,26-4,178 6,-117 4,-90-3,0-1,0 0,-1-2,18-4,-15 2,1 2,27-3,10 4,-29 3,-1-2,44-8,-29 2,1 2,68-1,-67 6,41-8,13 1,6 9,65-3,-141-1,31-10,-33 7,45-5,-13 9,-33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17:00:54.2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0,'25'2,"0"0,-1 1,0 2,1 1,-2 0,42 18,2-1,-38-15,37 18,-14-5,0-2,78 16,-102-28,50 14,-61-16,1 0,-1-2,24 2,-22-3,0 1,33 9,-31-6,0-1,1-1,0 0,25 0,92-5,-66-1,99 11,-7 0,1050-10,-1186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297A2-F8AE-4EA3-88F3-F111C8E3FBA2}" type="datetimeFigureOut">
              <a:rPr lang="tr-TR" smtClean="0"/>
              <a:t>22.11.2024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B1A81-DBE9-4ABE-A2CB-0A5A9DA0CB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031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812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6296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8815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3392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"Constructor geri dönüş tipine sahip değilken, </a:t>
            </a:r>
            <a:r>
              <a:rPr lang="tr-TR" dirty="0" err="1"/>
              <a:t>methodlar</a:t>
            </a:r>
            <a:r>
              <a:rPr lang="tr-TR" dirty="0"/>
              <a:t> geri dönüş tipine sahiptir." (Constructor yalnızca sınıfın nesnesini oluşturur, </a:t>
            </a:r>
            <a:r>
              <a:rPr lang="tr-TR" dirty="0" err="1"/>
              <a:t>methodlar</a:t>
            </a:r>
            <a:r>
              <a:rPr lang="tr-TR" dirty="0"/>
              <a:t> ise birden fazla farklı görevi yerine getirir.)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"Constructor, obje oluşturulurken çağrılırken, </a:t>
            </a:r>
            <a:r>
              <a:rPr lang="tr-TR" dirty="0" err="1"/>
              <a:t>methodlar</a:t>
            </a:r>
            <a:r>
              <a:rPr lang="tr-TR" dirty="0"/>
              <a:t> objeye belirli bir iş yaptırmak için çağrılır." (Constructor, nesne ilk oluşturulduğunda otomatik çalışırken, </a:t>
            </a:r>
            <a:r>
              <a:rPr lang="tr-TR" dirty="0" err="1"/>
              <a:t>methodlar</a:t>
            </a:r>
            <a:r>
              <a:rPr lang="tr-TR" dirty="0"/>
              <a:t> gerektiğinde çağrılır.)</a:t>
            </a:r>
          </a:p>
          <a:p>
            <a:endParaRPr lang="fr-FR" dirty="0"/>
          </a:p>
          <a:p>
            <a:r>
              <a:rPr lang="tr-TR" dirty="0"/>
              <a:t>"Constructor, sınıf adıyla aynı adı taşımak zorundadır; </a:t>
            </a:r>
            <a:r>
              <a:rPr lang="tr-TR" dirty="0" err="1"/>
              <a:t>methodların</a:t>
            </a:r>
            <a:r>
              <a:rPr lang="tr-TR" dirty="0"/>
              <a:t> böyle bir zorunluluğu yoktur." (</a:t>
            </a:r>
            <a:r>
              <a:rPr lang="tr-TR" dirty="0" err="1"/>
              <a:t>Method</a:t>
            </a:r>
            <a:r>
              <a:rPr lang="tr-TR" dirty="0"/>
              <a:t> isimleri geliştiriciye bağlıdır.)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14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0369-DABD-9192-55DD-D43D05FA2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5D71BE4E-7BA1-1919-00B2-9330B4648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471A656-6677-6BF7-4A34-BF761BF33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Objeler ve </a:t>
            </a:r>
            <a:r>
              <a:rPr lang="tr-TR" b="1" dirty="0" err="1"/>
              <a:t>Sınıflar</a:t>
            </a:r>
            <a:r>
              <a:rPr lang="tr-TR" dirty="0" err="1"/>
              <a:t>"Sınıflar</a:t>
            </a:r>
            <a:r>
              <a:rPr lang="tr-TR" dirty="0"/>
              <a:t>, objeleri oluşturan şablonlardır; objeler ise bu şablonların gerçek dünyadaki temsilleridir." (Örneğin: Car sınıfı, BMW veya Audi gibi objeler oluşturabilir.)</a:t>
            </a:r>
            <a:endParaRPr lang="fr-FR" dirty="0"/>
          </a:p>
          <a:p>
            <a:pPr>
              <a:buFont typeface="Arial" panose="020B0604020202020204" pitchFamily="34" charset="0"/>
              <a:buNone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Constructor </a:t>
            </a:r>
            <a:r>
              <a:rPr lang="tr-TR" b="1" dirty="0" err="1"/>
              <a:t>vs</a:t>
            </a:r>
            <a:r>
              <a:rPr lang="tr-TR" b="1" dirty="0"/>
              <a:t> </a:t>
            </a:r>
            <a:r>
              <a:rPr lang="tr-TR" b="1" dirty="0" err="1"/>
              <a:t>Method</a:t>
            </a:r>
            <a:r>
              <a:rPr lang="tr-TR" dirty="0" err="1"/>
              <a:t>"Constructor</a:t>
            </a:r>
            <a:r>
              <a:rPr lang="tr-TR" dirty="0"/>
              <a:t>, objeyi oluşturur ve başlatır; </a:t>
            </a:r>
            <a:r>
              <a:rPr lang="tr-TR" dirty="0" err="1"/>
              <a:t>method</a:t>
            </a:r>
            <a:r>
              <a:rPr lang="tr-TR" dirty="0"/>
              <a:t> ise bu obje ile belirli işlemleri gerçekleştirir." (Örneğin, </a:t>
            </a:r>
            <a:r>
              <a:rPr lang="tr-TR" dirty="0" err="1"/>
              <a:t>constructor</a:t>
            </a:r>
            <a:r>
              <a:rPr lang="tr-TR" dirty="0"/>
              <a:t> bir Car nesnesi oluştururken, </a:t>
            </a:r>
            <a:r>
              <a:rPr lang="tr-TR" dirty="0" err="1"/>
              <a:t>method</a:t>
            </a:r>
            <a:r>
              <a:rPr lang="tr-TR" dirty="0"/>
              <a:t> bu Car nesnesinin hızını arttırabilir.)</a:t>
            </a:r>
            <a:endParaRPr lang="fr-FR" dirty="0"/>
          </a:p>
          <a:p>
            <a:pPr>
              <a:buFont typeface="Arial" panose="020B0604020202020204" pitchFamily="34" charset="0"/>
              <a:buNone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Ana Farklar ve </a:t>
            </a:r>
            <a:r>
              <a:rPr lang="tr-TR" b="1" dirty="0" err="1"/>
              <a:t>Kullanımlar</a:t>
            </a:r>
            <a:r>
              <a:rPr lang="tr-TR" dirty="0" err="1"/>
              <a:t>"Constructor</a:t>
            </a:r>
            <a:r>
              <a:rPr lang="tr-TR" dirty="0"/>
              <a:t> bir sınıfı başlatmak için, </a:t>
            </a:r>
            <a:r>
              <a:rPr lang="tr-TR" dirty="0" err="1"/>
              <a:t>method</a:t>
            </a:r>
            <a:r>
              <a:rPr lang="tr-TR" dirty="0"/>
              <a:t> ise belirli bir işlevi yerine getirmek için kullanılır." (Örneğin, </a:t>
            </a:r>
            <a:r>
              <a:rPr lang="tr-TR" dirty="0" err="1"/>
              <a:t>new</a:t>
            </a:r>
            <a:r>
              <a:rPr lang="tr-TR" dirty="0"/>
              <a:t> Car("Toyota") </a:t>
            </a:r>
            <a:r>
              <a:rPr lang="tr-TR" dirty="0" err="1"/>
              <a:t>constructor</a:t>
            </a:r>
            <a:r>
              <a:rPr lang="tr-TR" dirty="0"/>
              <a:t> objeyi başlatırken, </a:t>
            </a:r>
            <a:r>
              <a:rPr lang="tr-TR" dirty="0" err="1"/>
              <a:t>myCar.hızlan</a:t>
            </a:r>
            <a:r>
              <a:rPr lang="tr-TR" dirty="0"/>
              <a:t>() </a:t>
            </a:r>
            <a:r>
              <a:rPr lang="tr-TR" dirty="0" err="1"/>
              <a:t>methodu</a:t>
            </a:r>
            <a:r>
              <a:rPr lang="tr-TR" dirty="0"/>
              <a:t> bu objeyi bir işlevle kullanır.)</a:t>
            </a:r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1206065-E5A3-0B45-16AE-10CEFFCE8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6109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31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789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sunumda, Nesne Yönelimli Programlama (OOP) prensipleri çerçevesinde, Java dilindeki temel yapı taşlarından olan </a:t>
            </a:r>
            <a:r>
              <a:rPr lang="tr-TR" b="1" dirty="0" err="1"/>
              <a:t>class</a:t>
            </a:r>
            <a:r>
              <a:rPr lang="tr-TR" dirty="0"/>
              <a:t> (sınıf), </a:t>
            </a:r>
            <a:r>
              <a:rPr lang="tr-TR" b="1" dirty="0" err="1"/>
              <a:t>object</a:t>
            </a:r>
            <a:r>
              <a:rPr lang="tr-TR" dirty="0"/>
              <a:t> (nesne), </a:t>
            </a:r>
            <a:r>
              <a:rPr lang="tr-TR" b="1" dirty="0" err="1"/>
              <a:t>method</a:t>
            </a:r>
            <a:r>
              <a:rPr lang="tr-TR" dirty="0"/>
              <a:t> (metot) ve </a:t>
            </a:r>
            <a:r>
              <a:rPr lang="tr-TR" b="1" dirty="0" err="1"/>
              <a:t>constructor</a:t>
            </a:r>
            <a:r>
              <a:rPr lang="tr-TR" dirty="0"/>
              <a:t> (yapıcı) kavramlarına odaklanacağız. Programlamada bu unsurlar, nesnelerin yaratılması ve işlevselliği açısından kritik roller üstlenir. Özellikle </a:t>
            </a:r>
            <a:r>
              <a:rPr lang="tr-TR" dirty="0" err="1"/>
              <a:t>constructor</a:t>
            </a:r>
            <a:r>
              <a:rPr lang="tr-TR" dirty="0"/>
              <a:t> ve </a:t>
            </a:r>
            <a:r>
              <a:rPr lang="tr-TR" dirty="0" err="1"/>
              <a:t>method</a:t>
            </a:r>
            <a:r>
              <a:rPr lang="tr-TR" dirty="0"/>
              <a:t> kavramları arasındaki farkları anlayarak, Java dilindeki nesne oluşturma ve yönetim sürecini daha iyi kavrayacağız.</a:t>
            </a:r>
            <a:endParaRPr lang="fr-FR" dirty="0"/>
          </a:p>
          <a:p>
            <a:r>
              <a:rPr lang="tr-TR" dirty="0"/>
              <a:t>OOP</a:t>
            </a:r>
            <a:r>
              <a:rPr lang="fr-FR" dirty="0"/>
              <a:t> </a:t>
            </a:r>
            <a:r>
              <a:rPr lang="fr-FR" dirty="0" err="1"/>
              <a:t>consepti</a:t>
            </a:r>
            <a:r>
              <a:rPr lang="tr-TR" dirty="0"/>
              <a:t> (Object-</a:t>
            </a:r>
            <a:r>
              <a:rPr lang="tr-TR" dirty="0" err="1"/>
              <a:t>Oriented</a:t>
            </a:r>
            <a:r>
              <a:rPr lang="tr-TR" dirty="0"/>
              <a:t> Programming), modern yazılım geliştirme süreçlerinde önemli bir yere sahip</a:t>
            </a:r>
            <a:r>
              <a:rPr lang="fr-FR" dirty="0"/>
              <a:t> </a:t>
            </a:r>
            <a:r>
              <a:rPr lang="fr-FR" dirty="0" err="1"/>
              <a:t>ve</a:t>
            </a:r>
            <a:r>
              <a:rPr lang="fr-FR" dirty="0"/>
              <a:t> </a:t>
            </a:r>
            <a:r>
              <a:rPr lang="tr-TR" dirty="0"/>
              <a:t>programları gerçek dünyadaki nesneler gibi organize etmeyi amaçlayan bir yazılım geliştirme yaklaşımıdır. Bu sayede yazılım geliştiricileri, karmaşık sistemleri daha kolay yönetilebilir ve anlaşılabilir parçalara ayırarak tasarlarlar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92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Kalip</a:t>
            </a:r>
            <a:r>
              <a:rPr lang="fr-FR" dirty="0"/>
              <a:t> </a:t>
            </a:r>
            <a:r>
              <a:rPr lang="fr-FR" dirty="0" err="1"/>
              <a:t>nedir</a:t>
            </a:r>
            <a:r>
              <a:rPr lang="fr-FR" dirty="0"/>
              <a:t> </a:t>
            </a:r>
            <a:r>
              <a:rPr lang="fr-FR" dirty="0" err="1"/>
              <a:t>bir</a:t>
            </a:r>
            <a:r>
              <a:rPr lang="fr-FR" dirty="0"/>
              <a:t> </a:t>
            </a:r>
            <a:r>
              <a:rPr lang="fr-FR" dirty="0" err="1"/>
              <a:t>nesneyi</a:t>
            </a:r>
            <a:r>
              <a:rPr lang="fr-FR" dirty="0"/>
              <a:t> </a:t>
            </a:r>
            <a:r>
              <a:rPr lang="fr-FR" dirty="0" err="1"/>
              <a:t>uretmek</a:t>
            </a:r>
            <a:r>
              <a:rPr lang="fr-FR" dirty="0"/>
              <a:t>  </a:t>
            </a:r>
            <a:r>
              <a:rPr lang="fr-FR" dirty="0" err="1"/>
              <a:t>icin</a:t>
            </a:r>
            <a:r>
              <a:rPr lang="fr-FR" dirty="0"/>
              <a:t> </a:t>
            </a:r>
            <a:r>
              <a:rPr lang="fr-FR" dirty="0" err="1"/>
              <a:t>kulalniriz</a:t>
            </a:r>
            <a:r>
              <a:rPr lang="fr-FR" dirty="0"/>
              <a:t>.</a:t>
            </a:r>
          </a:p>
          <a:p>
            <a:r>
              <a:rPr lang="tr-TR" dirty="0"/>
              <a:t>Java’da bir </a:t>
            </a:r>
            <a:r>
              <a:rPr lang="fr-FR" dirty="0"/>
              <a:t>class</a:t>
            </a:r>
            <a:r>
              <a:rPr lang="tr-TR" dirty="0"/>
              <a:t>, bir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nin</a:t>
            </a:r>
            <a:r>
              <a:rPr lang="tr-TR" dirty="0"/>
              <a:t> özelliklerini ve davranışlarını tanımlamak amacıyla kullanılır. Özellikler,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nin</a:t>
            </a:r>
            <a:r>
              <a:rPr lang="fr-FR" dirty="0"/>
              <a:t> </a:t>
            </a:r>
            <a:r>
              <a:rPr lang="tr-TR" dirty="0"/>
              <a:t>neye sahip olacağını, davranışlar ise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tr-TR" dirty="0" err="1"/>
              <a:t>nin</a:t>
            </a:r>
            <a:r>
              <a:rPr lang="tr-TR" dirty="0"/>
              <a:t> ne yapacağını belirler</a:t>
            </a:r>
            <a:endParaRPr lang="fr-FR" dirty="0"/>
          </a:p>
          <a:p>
            <a:r>
              <a:rPr lang="tr-TR" dirty="0"/>
              <a:t>« </a:t>
            </a:r>
            <a:r>
              <a:rPr lang="fr-FR" dirty="0"/>
              <a:t>Class</a:t>
            </a:r>
            <a:r>
              <a:rPr lang="tr-TR" dirty="0"/>
              <a:t>, bir nesnenin </a:t>
            </a:r>
            <a:r>
              <a:rPr lang="tr-TR" b="0" dirty="0"/>
              <a:t>özelliklerini</a:t>
            </a:r>
            <a:r>
              <a:rPr lang="tr-TR" dirty="0"/>
              <a:t> (örneğin: </a:t>
            </a:r>
            <a:r>
              <a:rPr lang="fr-FR" b="1" dirty="0"/>
              <a:t>marka, </a:t>
            </a:r>
            <a:r>
              <a:rPr lang="fr-FR" b="1" dirty="0" err="1"/>
              <a:t>uretim</a:t>
            </a:r>
            <a:r>
              <a:rPr lang="fr-FR" b="1" dirty="0"/>
              <a:t> </a:t>
            </a:r>
            <a:r>
              <a:rPr lang="fr-FR" b="1" dirty="0" err="1"/>
              <a:t>yili</a:t>
            </a:r>
            <a:r>
              <a:rPr lang="fr-FR" b="1" dirty="0"/>
              <a:t> ,</a:t>
            </a:r>
            <a:r>
              <a:rPr lang="tr-TR" b="1" dirty="0"/>
              <a:t>renk, boyut, model, motor gücü, maksimum hız, yakıt türü, kapı sayısı</a:t>
            </a:r>
            <a:r>
              <a:rPr lang="tr-TR" dirty="0"/>
              <a:t>) ve </a:t>
            </a:r>
            <a:r>
              <a:rPr lang="tr-TR" b="0" dirty="0"/>
              <a:t>davranışlarını</a:t>
            </a:r>
            <a:r>
              <a:rPr lang="tr-TR" dirty="0"/>
              <a:t> (örneğin</a:t>
            </a:r>
            <a:r>
              <a:rPr lang="fr-FR" dirty="0"/>
              <a:t> </a:t>
            </a:r>
            <a:r>
              <a:rPr lang="tr-TR" b="1" dirty="0"/>
              <a:t>hızlanmak, fren yapmak, yön değiştirmek, motoru çalıştırmak, kornaya basmak, farları açmak, geri gitmek</a:t>
            </a:r>
            <a:r>
              <a:rPr lang="tr-TR" dirty="0"/>
              <a:t>) belirleyen bir kalıp gibidir. Sınıf, nesnenin nasıl olacağını tanımlar ama henüz ortada bir nesne yoktur.« </a:t>
            </a:r>
            <a:endParaRPr lang="fr-FR" dirty="0"/>
          </a:p>
          <a:p>
            <a:endParaRPr lang="fr-FR" dirty="0"/>
          </a:p>
          <a:p>
            <a:r>
              <a:rPr lang="tr-TR" b="1" dirty="0"/>
              <a:t>Telefon örneği</a:t>
            </a:r>
            <a:r>
              <a:rPr lang="tr-T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Özellikler</a:t>
            </a:r>
            <a:r>
              <a:rPr lang="tr-TR" dirty="0"/>
              <a:t>: marka, model, ekran boyutu, depolama kapasitesi, batarya kapasitesi, işletim sistemi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Davranışlar</a:t>
            </a:r>
            <a:r>
              <a:rPr lang="tr-TR" dirty="0"/>
              <a:t>: arama yapmak, mesaj göndermek, fotoğraf çekmek, uygulama açmak, video izlemek, müzik dinlemek, internete bağlanmak, bildirim göndermek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379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Bu slaytta Java’da bir sınıf tanımlarken kullanılan temel anahtar kelimeleri ve sınıf yapısını inceleyeceğiz.</a:t>
            </a:r>
          </a:p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Öncelikle, </a:t>
            </a: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sınıf tanımlarken kullanılan anahtar kelimelere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bir göz atalım. Burada gördüğünüz gibi bir sınıf tanımlamak için '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public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' anahtar kelimesini kullanıyoruz. </a:t>
            </a:r>
            <a:r>
              <a:rPr lang="tr-TR" b="1" i="0" dirty="0" err="1">
                <a:solidFill>
                  <a:srgbClr val="0D0D0D"/>
                </a:solidFill>
                <a:effectLst/>
                <a:latin typeface="ui-sans-serif"/>
              </a:rPr>
              <a:t>Public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, bir '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access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modifier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' yani erişim belirleyicisidir. Bu erişim belirleyici, bu sınıfa başka kod parçalarının erişip erişemeyeceğini belirler. Eğer '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public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' olarak tanımlarsak, sınıfımız başka paketlerden de erişilebilir hale gelir. Erişim belirleyicilerin güvenlik ve kod düzeni açısından çok önemli olduğunu unutmamalıyız.</a:t>
            </a:r>
          </a:p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Bir diğer önemli kısım, </a:t>
            </a: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sınıfın ismi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olan </a:t>
            </a:r>
            <a:r>
              <a:rPr lang="tr-TR" b="1" i="0" dirty="0" err="1">
                <a:solidFill>
                  <a:srgbClr val="0D0D0D"/>
                </a:solidFill>
                <a:effectLst/>
                <a:latin typeface="ui-sans-serif"/>
              </a:rPr>
              <a:t>MyFirstClass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kısmıdır. Java'da sınıf isimleri her zaman büyük harfle başlar, bu Java'nın isimlendirme standartlarından biridir. Ayrıca, sınıf isimlerinin anlamlı ve sınıfın amacını ifade eden isimler olması okunabilirliği arttırır.</a:t>
            </a:r>
          </a:p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Son olarak, </a:t>
            </a: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Class Body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kısmına bakalım. Burada sınıfın içine yazılan değişkenler (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variables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) ve metotlar (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methods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) bulunur. Bu kısım, sınıfın özelliklerini ve işlevlerini tanımlar. Yani, bu sınıfın ne yapabileceği ve hangi verilere sahip olduğunu burada belirtiyoruz.</a:t>
            </a:r>
          </a:p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Sağ taraftaki örnekte bir </a:t>
            </a: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Araba sınıfı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görüyoruz. Bu sınıf, bir arabanın özelliklerini ve davranışlarını tanımlıyor. Örneğin, ‘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String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 renk’ ve ‘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String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 model’ gibi değişkenler arabanın özelliklerini tanımlıyor. Aynı zamanda hızlanma, fren yapma, motor çalıştırma gibi metotlarla arabanın işlevleri tanımlanmış. Bu metotlar, arabanın nasıl davranacağını gösteriyor.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901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8000" b="0" i="1" dirty="0">
                <a:latin typeface="Aptos Black" panose="020F0502020204030204" pitchFamily="34" charset="0"/>
              </a:rPr>
              <a:t>Object (Nesne)</a:t>
            </a:r>
          </a:p>
          <a:p>
            <a:r>
              <a:rPr lang="tr-TR" sz="8000" b="0" i="1" dirty="0">
                <a:latin typeface="Aptos Black" panose="020F0502020204030204" pitchFamily="34" charset="0"/>
              </a:rPr>
              <a:t>Bir nesne, kalıptan üretilmiş, somut olarak var olan bir örnektir. </a:t>
            </a:r>
            <a:r>
              <a:rPr lang="tr-T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Slaydın üst kısmında gördüğünüz gibi, bir sınıf (</a:t>
            </a:r>
            <a:r>
              <a:rPr lang="tr-TR" sz="8000" b="0" i="1" dirty="0" err="1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class</a:t>
            </a:r>
            <a:r>
              <a:rPr lang="tr-T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) aslında bir kalıp gibidir. Örneğin, kalıptan çıkan paralar ya da kalıpla yapılmış bir kek gibi düşünebiliriz. </a:t>
            </a:r>
            <a:r>
              <a:rPr lang="fr-FR" sz="8000" b="1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class</a:t>
            </a:r>
            <a:r>
              <a:rPr lang="tr-TR" sz="8000" b="1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, nesnenin sahip olabileceği özellikleri ve davranışları belirler ama henüz somut bir varlık değildir</a:t>
            </a:r>
            <a:r>
              <a:rPr lang="tr-T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. </a:t>
            </a:r>
            <a:r>
              <a:rPr lang="fr-F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Class</a:t>
            </a:r>
            <a:r>
              <a:rPr lang="tr-T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 bir tanım, bir şablondur; ama </a:t>
            </a:r>
            <a:r>
              <a:rPr lang="fr-F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class</a:t>
            </a:r>
            <a:r>
              <a:rPr lang="tr-T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tan bir nesne oluşturduğumuzda, işte o zaman bellekte yer kaplayan ve elle tutulur hale gelen bir varlık ortaya çıkar, yani bir </a:t>
            </a:r>
            <a:r>
              <a:rPr lang="tr-TR" sz="8000" b="0" i="1" dirty="0" err="1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object</a:t>
            </a:r>
            <a:r>
              <a:rPr lang="tr-TR" sz="8000" b="0" i="1" dirty="0">
                <a:solidFill>
                  <a:srgbClr val="0D0D0D"/>
                </a:solidFill>
                <a:effectLst/>
                <a:latin typeface="Aptos Black" panose="020F0502020204030204" pitchFamily="34" charset="0"/>
              </a:rPr>
              <a:t> oluşur.</a:t>
            </a:r>
            <a:endParaRPr lang="fr-FR" sz="8000" b="0" i="1" dirty="0">
              <a:latin typeface="Aptos Black" panose="020F0502020204030204" pitchFamily="34" charset="0"/>
            </a:endParaRPr>
          </a:p>
          <a:p>
            <a:r>
              <a:rPr lang="tr-TR" sz="8000" b="0" i="1" dirty="0">
                <a:latin typeface="Aptos Black" panose="020F0502020204030204" pitchFamily="34" charset="0"/>
              </a:rPr>
              <a:t>Java'da Nesnenin Tanımı:</a:t>
            </a:r>
          </a:p>
          <a:p>
            <a:r>
              <a:rPr lang="tr-TR" sz="8000" b="0" i="1" dirty="0">
                <a:latin typeface="Aptos Black" panose="020F0502020204030204" pitchFamily="34" charset="0"/>
              </a:rPr>
              <a:t>Java'da bir </a:t>
            </a:r>
            <a:r>
              <a:rPr lang="tr-TR" sz="8000" b="0" i="1" dirty="0" err="1">
                <a:latin typeface="Aptos Black" panose="020F0502020204030204" pitchFamily="34" charset="0"/>
              </a:rPr>
              <a:t>object</a:t>
            </a:r>
            <a:r>
              <a:rPr lang="tr-TR" sz="8000" b="0" i="1" dirty="0">
                <a:latin typeface="Aptos Black" panose="020F0502020204030204" pitchFamily="34" charset="0"/>
              </a:rPr>
              <a:t>, bellekte yer kaplayan ve bir sınıfın tüm özelliklerini ve davranışlarını taşıyan somut bir örnektir. Bu, sınıfın tanımladığı özelliklere sahip bir varlık oluşturduğumuz anlamına gelir</a:t>
            </a:r>
            <a:r>
              <a:rPr lang="tr-TR" sz="8000" b="0" i="1">
                <a:latin typeface="Aptos Black" panose="020F0502020204030204" pitchFamily="34" charset="0"/>
              </a:rPr>
              <a:t>. Sınıf bir kalıp ya da şablon işlevi görürken, nesne bu şablondan türetilen, var olan bir şeydir.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722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Java'da yeni bir nesne oluşturmak için 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new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anahtar kelimesini kullanırız. Bu anahtar kelime, bellekte nesne için yeni bir alan ayırır ve o sınıfın tüm özellik ve işlevlerini yeni nesneye ekler. Örneğin burada Araba sınıfından bir nesne oluşturmak için 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new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anahtar kelimesi ile birlikte sınıfın ismini kullanıyoruz. Sağ taraftaki kod örneğine bakalım:</a:t>
            </a:r>
          </a:p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Araba araba1 = 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new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 Araba();</a:t>
            </a:r>
          </a:p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Bu satırı daha ayrıntılı inceleyelim: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Araba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: Bu kısım, sınıfın adını temsil eder. Yani burada Araba sınıfından bir nesne oluşturuyoruz. Bu sınıf, arabanın rengi, hızı, yakıt seviyesi gibi özelliklerini ve fren yapma, hızlanma gibi işlevlerini tanımlar.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araba1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: Bu, oluşturduğumuz nesnenin ismidir. Yani araba1, Araba sınıfının bir örneğidir ve bir nesne olarak bellekte yer kaplayacak.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= Atama Operatörü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: Bu operatör, sağ taraftaki 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new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 Araba() ile oluşturulan yeni nesneyi sol taraftaki araba1 isimli değişkene atar.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dirty="0" err="1">
                <a:solidFill>
                  <a:srgbClr val="0D0D0D"/>
                </a:solidFill>
                <a:effectLst/>
                <a:latin typeface="ui-sans-serif"/>
              </a:rPr>
              <a:t>new</a:t>
            </a: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 Araba()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: Burada 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new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anahtar kelimesi ile Araba sınıfından yeni bir nesne </a:t>
            </a:r>
            <a:r>
              <a:rPr lang="fr-FR" b="0" i="0" dirty="0" err="1">
                <a:solidFill>
                  <a:srgbClr val="0D0D0D"/>
                </a:solidFill>
                <a:effectLst/>
                <a:latin typeface="ui-sans-serif"/>
              </a:rPr>
              <a:t>olusturuyoruz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. Parantezler içinde herhangi bir parametre yok, bu da bizim </a:t>
            </a:r>
            <a:r>
              <a:rPr lang="tr-TR" b="1" i="0" dirty="0">
                <a:solidFill>
                  <a:srgbClr val="0D0D0D"/>
                </a:solidFill>
                <a:effectLst/>
                <a:latin typeface="ui-sans-serif"/>
              </a:rPr>
              <a:t>parametresiz bir </a:t>
            </a:r>
            <a:r>
              <a:rPr lang="tr-TR" b="1" i="0" dirty="0" err="1">
                <a:solidFill>
                  <a:srgbClr val="0D0D0D"/>
                </a:solidFill>
                <a:effectLst/>
                <a:latin typeface="ui-sans-serif"/>
              </a:rPr>
              <a:t>constructor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 kullandığımız anlamına gelir. Yani Araba sınıfının varsayılan yapıcı metodu (</a:t>
            </a:r>
            <a:r>
              <a:rPr lang="tr-TR" b="0" i="0" dirty="0" err="1">
                <a:solidFill>
                  <a:srgbClr val="0D0D0D"/>
                </a:solidFill>
                <a:effectLst/>
                <a:latin typeface="ui-sans-serif"/>
              </a:rPr>
              <a:t>constructor</a:t>
            </a: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) çalıştırılıyor ve araba1 nesnesi bellekte oluşturuluyor.</a:t>
            </a:r>
          </a:p>
          <a:p>
            <a:pPr algn="l"/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Kodun devamında, araba1 nesnesine çeşitli özellikler atanmış. Örneğin: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araba1.renk = "Kırmızı"; ile arabanın rengini belirlemişiz.araba1.hiz = 50; ile hızını, araba1.model = "BMW"; ile modelini belirlemişiz.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0D0D0D"/>
                </a:solidFill>
                <a:effectLst/>
                <a:latin typeface="ui-sans-serif"/>
              </a:rPr>
              <a:t>Ayrıca araba1.hizlan() ve araba1.frenYap() gibi metotlar aracılığıyla nesne üzerinde işlemler yapabiliyoruz.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708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 Metot, bir nesnenin gerçekleştirebileceği işlemleri tanımlayan bir fonksiyondur. Yani, nesne üzerindeki işlevleri ve eylemleri kontrol eder. Metotlar, nesnenin özelliklerine göre belirli görevleri yerine getirir.</a:t>
            </a:r>
          </a:p>
          <a:p>
            <a:r>
              <a:rPr lang="tr-TR" dirty="0"/>
              <a:t>Örneğin, kek yapmak için kullanılan işlemleri düşünelim. İlk olarak: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Karıştır</a:t>
            </a:r>
            <a:r>
              <a:rPr lang="tr-TR" dirty="0"/>
              <a:t> metodu, kek malzemelerini bir araya getirip karıştırma işlemini gerçekleştirir.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Pişir</a:t>
            </a:r>
            <a:r>
              <a:rPr lang="tr-TR" dirty="0"/>
              <a:t> metodu, keki fırında pişirme görevini üstlenir.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Soğut</a:t>
            </a:r>
            <a:r>
              <a:rPr lang="tr-TR" dirty="0"/>
              <a:t> metodu ise pişen keki dinlenmeye bırakır, böylece servise hazır hale getirir.</a:t>
            </a:r>
          </a:p>
          <a:p>
            <a:r>
              <a:rPr lang="tr-TR" dirty="0"/>
              <a:t>Java’da metotlar, belirli bir görevi gerçekleştirmek amacıyla tanımlanır. Bu görevler, veriyi işlemek, hesaplama yapmak veya nesnenin özelliklerini değiştirmek olabilir. Böylece, bir sınıf içindeki farklı işlevleri tanımlayarak, o sınıftan üretilen her nesnenin aynı işlevleri gerçekleştirmesini sağlarız.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696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görevler, veriyi işlemek, hesaplama yapmak veya nesnenin özelliklerini değiştirmek olabilir. Böylece, bir sınıf içindeki farklı işlevleri tanımlayarak, o sınıftan üretilen her nesnenin aynı işlevleri gerçekleştirmesini sağlarız.</a:t>
            </a:r>
            <a:endParaRPr lang="fr-FR" dirty="0"/>
          </a:p>
          <a:p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public</a:t>
            </a:r>
            <a:r>
              <a:rPr lang="tr-TR" dirty="0"/>
              <a:t>: Bu, bir </a:t>
            </a:r>
            <a:r>
              <a:rPr lang="tr-TR" b="1" dirty="0" err="1"/>
              <a:t>access</a:t>
            </a:r>
            <a:r>
              <a:rPr lang="tr-TR" b="1" dirty="0"/>
              <a:t> </a:t>
            </a:r>
            <a:r>
              <a:rPr lang="tr-TR" b="1" dirty="0" err="1"/>
              <a:t>modifier</a:t>
            </a:r>
            <a:r>
              <a:rPr lang="tr-TR" dirty="0"/>
              <a:t> yani erişim belirleyicisidir. Bu belirleyici, </a:t>
            </a:r>
            <a:r>
              <a:rPr lang="tr-TR" dirty="0" err="1"/>
              <a:t>metotun</a:t>
            </a:r>
            <a:r>
              <a:rPr lang="tr-TR" dirty="0"/>
              <a:t> başka sınıflardan erişilebilir olup olmadığını belirler. '</a:t>
            </a:r>
            <a:r>
              <a:rPr lang="tr-TR" dirty="0" err="1"/>
              <a:t>public</a:t>
            </a:r>
            <a:r>
              <a:rPr lang="tr-TR" dirty="0"/>
              <a:t>' ifadesi kullanılırsa, bu metot tüm sınıflar tarafından erişilebilir hale gelir.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int</a:t>
            </a:r>
            <a:r>
              <a:rPr lang="tr-TR" dirty="0"/>
              <a:t>: Bu, </a:t>
            </a:r>
            <a:r>
              <a:rPr lang="tr-TR" dirty="0" err="1"/>
              <a:t>metotun</a:t>
            </a:r>
            <a:r>
              <a:rPr lang="tr-TR" dirty="0"/>
              <a:t> </a:t>
            </a:r>
            <a:r>
              <a:rPr lang="tr-TR" b="1" dirty="0" err="1"/>
              <a:t>return</a:t>
            </a:r>
            <a:r>
              <a:rPr lang="tr-TR" b="1" dirty="0"/>
              <a:t> </a:t>
            </a:r>
            <a:r>
              <a:rPr lang="tr-TR" b="1" dirty="0" err="1"/>
              <a:t>type</a:t>
            </a:r>
            <a:r>
              <a:rPr lang="tr-TR" dirty="0"/>
              <a:t> yani dönüş tipi olarak adlandırılan kısmıdır. Bir metot, belirli bir veri türünde bir değer döndürebilir. Örneğin burada ‘</a:t>
            </a:r>
            <a:r>
              <a:rPr lang="tr-TR" dirty="0" err="1"/>
              <a:t>int</a:t>
            </a:r>
            <a:r>
              <a:rPr lang="tr-TR" dirty="0"/>
              <a:t>’ olarak belirtilmiş; bu, metodun bir tam sayı döndüreceğini ifade eder. Eğer metot bir şey döndürmeyecekse '</a:t>
            </a:r>
            <a:r>
              <a:rPr lang="tr-TR" dirty="0" err="1"/>
              <a:t>void</a:t>
            </a:r>
            <a:r>
              <a:rPr lang="tr-TR" dirty="0"/>
              <a:t>' dönüş tipi kullanılır.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myFirstMethod</a:t>
            </a:r>
            <a:r>
              <a:rPr lang="tr-TR" b="1" dirty="0"/>
              <a:t>()</a:t>
            </a:r>
            <a:r>
              <a:rPr lang="tr-TR" dirty="0"/>
              <a:t>: Bu, metot ismidir. Metot isimleri genellikle küçük harfle başlar ve anlaşılır bir isimlendirme yapılır. Eğer birden fazla kelime içeriyorsa, ilk harf küçük, sonraki kelimeler büyük harfle başlar. Buna '</a:t>
            </a:r>
            <a:r>
              <a:rPr lang="tr-TR" dirty="0" err="1"/>
              <a:t>camelCase</a:t>
            </a:r>
            <a:r>
              <a:rPr lang="tr-TR" dirty="0"/>
              <a:t>' denir.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{ }</a:t>
            </a:r>
            <a:r>
              <a:rPr lang="tr-TR" dirty="0"/>
              <a:t>: Açılıp kapanan süslü parantezler, metodun gövdesini yani </a:t>
            </a:r>
            <a:r>
              <a:rPr lang="tr-TR" b="1" dirty="0" err="1"/>
              <a:t>Method</a:t>
            </a:r>
            <a:r>
              <a:rPr lang="tr-TR" b="1" dirty="0"/>
              <a:t> Body</a:t>
            </a:r>
            <a:r>
              <a:rPr lang="tr-TR" dirty="0"/>
              <a:t> kısmını oluşturur. Metot içinde yapılacak işlemler bu gövde içinde tanımlanır.</a:t>
            </a:r>
          </a:p>
          <a:p>
            <a:r>
              <a:rPr lang="tr-TR" dirty="0"/>
              <a:t>Sağ taraftaki kod örneğinde, bir Araba sınıfının farklı metotları tanımlanmış: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public</a:t>
            </a:r>
            <a:r>
              <a:rPr lang="tr-TR" b="1" dirty="0"/>
              <a:t> </a:t>
            </a:r>
            <a:r>
              <a:rPr lang="tr-TR" b="1" dirty="0" err="1"/>
              <a:t>void</a:t>
            </a:r>
            <a:r>
              <a:rPr lang="tr-TR" b="1" dirty="0"/>
              <a:t> </a:t>
            </a:r>
            <a:r>
              <a:rPr lang="tr-TR" b="1" dirty="0" err="1"/>
              <a:t>calistir</a:t>
            </a:r>
            <a:r>
              <a:rPr lang="tr-TR" b="1" dirty="0"/>
              <a:t>()</a:t>
            </a:r>
            <a:r>
              <a:rPr lang="tr-TR" dirty="0"/>
              <a:t>: Bu metot, arabanın çalıştırılmasını sağlar. Eğer araba çalışmıyorsa </a:t>
            </a:r>
            <a:r>
              <a:rPr lang="tr-TR" dirty="0" err="1"/>
              <a:t>calisiyorMu</a:t>
            </a:r>
            <a:r>
              <a:rPr lang="tr-TR" dirty="0"/>
              <a:t> değişkenini </a:t>
            </a:r>
            <a:r>
              <a:rPr lang="tr-TR" dirty="0" err="1"/>
              <a:t>true</a:t>
            </a:r>
            <a:r>
              <a:rPr lang="tr-TR" dirty="0"/>
              <a:t> yaparak arabanın çalıştığını belirtir. Zaten çalışıyorsa, "Araba zaten çalışıyor." mesajını verir.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public</a:t>
            </a:r>
            <a:r>
              <a:rPr lang="tr-TR" b="1" dirty="0"/>
              <a:t> </a:t>
            </a:r>
            <a:r>
              <a:rPr lang="tr-TR" b="1" dirty="0" err="1"/>
              <a:t>void</a:t>
            </a:r>
            <a:r>
              <a:rPr lang="tr-TR" b="1" dirty="0"/>
              <a:t> durdur()</a:t>
            </a:r>
            <a:r>
              <a:rPr lang="tr-TR" dirty="0"/>
              <a:t>: Bu metot, arabanın durdurulması işlevini yerine getirir. Eğer araba çalışıyorsa, </a:t>
            </a:r>
            <a:r>
              <a:rPr lang="tr-TR" dirty="0" err="1"/>
              <a:t>calisiyorMu</a:t>
            </a:r>
            <a:r>
              <a:rPr lang="tr-TR" dirty="0"/>
              <a:t> değişkenini </a:t>
            </a:r>
            <a:r>
              <a:rPr lang="tr-TR" dirty="0" err="1"/>
              <a:t>false</a:t>
            </a:r>
            <a:r>
              <a:rPr lang="tr-TR" dirty="0"/>
              <a:t> yaparak arabanın durduğunu belirtir. Zaten duruyorsa, "Araba zaten durdu." mesajını verir.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public</a:t>
            </a:r>
            <a:r>
              <a:rPr lang="tr-TR" b="1" dirty="0"/>
              <a:t> </a:t>
            </a:r>
            <a:r>
              <a:rPr lang="tr-TR" b="1" dirty="0" err="1"/>
              <a:t>int</a:t>
            </a:r>
            <a:r>
              <a:rPr lang="tr-TR" b="1" dirty="0"/>
              <a:t> </a:t>
            </a:r>
            <a:r>
              <a:rPr lang="tr-TR" b="1" dirty="0" err="1"/>
              <a:t>getHiz</a:t>
            </a:r>
            <a:r>
              <a:rPr lang="tr-TR" b="1" dirty="0"/>
              <a:t>()</a:t>
            </a:r>
            <a:r>
              <a:rPr lang="tr-TR" dirty="0"/>
              <a:t>: Bu metot, arabanın hızını döndürür. Metot, </a:t>
            </a:r>
            <a:r>
              <a:rPr lang="tr-TR" dirty="0" err="1"/>
              <a:t>int</a:t>
            </a:r>
            <a:r>
              <a:rPr lang="tr-TR" dirty="0"/>
              <a:t> tipinde bir değer döndürdüğü için dönüş tipi olarak </a:t>
            </a:r>
            <a:r>
              <a:rPr lang="tr-TR" dirty="0" err="1"/>
              <a:t>int</a:t>
            </a:r>
            <a:r>
              <a:rPr lang="tr-TR" dirty="0"/>
              <a:t> kullanılmıştır.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public</a:t>
            </a:r>
            <a:r>
              <a:rPr lang="tr-TR" b="1" dirty="0"/>
              <a:t> </a:t>
            </a:r>
            <a:r>
              <a:rPr lang="tr-TR" b="1" dirty="0" err="1"/>
              <a:t>String</a:t>
            </a:r>
            <a:r>
              <a:rPr lang="tr-TR" b="1" dirty="0"/>
              <a:t> </a:t>
            </a:r>
            <a:r>
              <a:rPr lang="tr-TR" b="1" dirty="0" err="1"/>
              <a:t>getRenk</a:t>
            </a:r>
            <a:r>
              <a:rPr lang="tr-TR" b="1" dirty="0"/>
              <a:t>()</a:t>
            </a:r>
            <a:r>
              <a:rPr lang="tr-TR" dirty="0"/>
              <a:t>: Bu metot, arabanın rengini döndürür ve dönüş tipi </a:t>
            </a:r>
            <a:r>
              <a:rPr lang="tr-TR" dirty="0" err="1"/>
              <a:t>String</a:t>
            </a:r>
            <a:r>
              <a:rPr lang="tr-TR" dirty="0"/>
              <a:t> olarak belirtilmiştir.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public</a:t>
            </a:r>
            <a:r>
              <a:rPr lang="tr-TR" b="1" dirty="0"/>
              <a:t> </a:t>
            </a:r>
            <a:r>
              <a:rPr lang="tr-TR" b="1" dirty="0" err="1"/>
              <a:t>boolean</a:t>
            </a:r>
            <a:r>
              <a:rPr lang="tr-TR" b="1" dirty="0"/>
              <a:t> </a:t>
            </a:r>
            <a:r>
              <a:rPr lang="tr-TR" b="1" dirty="0" err="1"/>
              <a:t>isCalisiyorMu</a:t>
            </a:r>
            <a:r>
              <a:rPr lang="tr-TR" b="1" dirty="0"/>
              <a:t>()</a:t>
            </a:r>
            <a:r>
              <a:rPr lang="tr-TR" dirty="0"/>
              <a:t>: Bu metot, arabanın çalışıp çalışmadığını döndürür ve dönüş tipi </a:t>
            </a:r>
            <a:r>
              <a:rPr lang="tr-TR" dirty="0" err="1"/>
              <a:t>boolean</a:t>
            </a:r>
            <a:r>
              <a:rPr lang="tr-TR" dirty="0"/>
              <a:t> olarak tanımlanmıştır.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72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B1A81-DBE9-4ABE-A2CB-0A5A9DA0CB4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399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0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7711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5357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19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6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4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0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1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3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8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4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9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customXml" Target="../ink/ink8.xml"/><Relationship Id="rId18" Type="http://schemas.openxmlformats.org/officeDocument/2006/relationships/image" Target="../media/image21.png"/><Relationship Id="rId3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7.xml"/><Relationship Id="rId5" Type="http://schemas.openxmlformats.org/officeDocument/2006/relationships/image" Target="../media/image16.png"/><Relationship Id="rId15" Type="http://schemas.openxmlformats.org/officeDocument/2006/relationships/customXml" Target="../ink/ink9.xml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customXml" Target="../ink/ink4.xml"/><Relationship Id="rId9" Type="http://schemas.openxmlformats.org/officeDocument/2006/relationships/customXml" Target="../ink/ink6.xm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2103287"/>
            <a:ext cx="6589199" cy="1634996"/>
          </a:xfrm>
        </p:spPr>
        <p:txBody>
          <a:bodyPr>
            <a:normAutofit fontScale="90000"/>
          </a:bodyPr>
          <a:lstStyle/>
          <a:p>
            <a:r>
              <a:rPr lang="tr-TR" dirty="0"/>
              <a:t>Java</a:t>
            </a:r>
            <a:r>
              <a:rPr lang="fr-FR" dirty="0"/>
              <a:t> da</a:t>
            </a:r>
            <a:r>
              <a:rPr lang="tr-TR" dirty="0"/>
              <a:t> </a:t>
            </a:r>
            <a:r>
              <a:rPr lang="tr-TR" dirty="0" err="1"/>
              <a:t>Constructor</a:t>
            </a:r>
            <a:r>
              <a:rPr lang="tr-TR" dirty="0"/>
              <a:t> ve </a:t>
            </a:r>
            <a:r>
              <a:rPr lang="tr-TR" dirty="0" err="1"/>
              <a:t>Method</a:t>
            </a:r>
            <a:r>
              <a:rPr lang="tr-TR" dirty="0"/>
              <a:t> Arasındaki Farklar &amp; Objenin Genel Tanımı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70A12-D3A2-E89F-8954-6F838169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8104E8-1D75-23A7-F96C-249F19E4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tr-TR" sz="1400" dirty="0"/>
            </a:br>
            <a:endParaRPr lang="tr-TR" sz="1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A0B300-A4BB-1FEC-E7BB-F426E0F83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800" y="1060676"/>
            <a:ext cx="3752193" cy="5689882"/>
          </a:xfrm>
        </p:spPr>
        <p:txBody>
          <a:bodyPr>
            <a:noAutofit/>
          </a:bodyPr>
          <a:lstStyle/>
          <a:p>
            <a:pPr marL="268288" indent="-268288">
              <a:buFont typeface="Wingdings" panose="05000000000000000000" pitchFamily="2" charset="2"/>
              <a:buChar char="v"/>
              <a:tabLst>
                <a:tab pos="179388" algn="l"/>
              </a:tabLst>
            </a:pPr>
            <a:r>
              <a:rPr lang="tr-TR" sz="1600" dirty="0"/>
              <a:t>.</a:t>
            </a:r>
            <a:r>
              <a:rPr lang="tr-TR" sz="1600" b="1" dirty="0"/>
              <a:t> </a:t>
            </a:r>
            <a:r>
              <a:rPr lang="tr-TR" b="1" dirty="0" err="1"/>
              <a:t>Constructor</a:t>
            </a:r>
            <a:r>
              <a:rPr lang="fr-FR" b="1" dirty="0"/>
              <a:t> (</a:t>
            </a:r>
            <a:r>
              <a:rPr lang="fr-FR" b="1" dirty="0" err="1"/>
              <a:t>Yapici</a:t>
            </a:r>
            <a:r>
              <a:rPr lang="fr-FR" b="1" dirty="0"/>
              <a:t>) </a:t>
            </a:r>
            <a:r>
              <a:rPr lang="fr-FR" dirty="0"/>
              <a:t>: H</a:t>
            </a:r>
            <a:r>
              <a:rPr lang="tr-TR" dirty="0"/>
              <a:t>er şey hazırlandıktan sonra işi devralan ve işlemi </a:t>
            </a:r>
            <a:r>
              <a:rPr lang="tr-TR" b="1" dirty="0"/>
              <a:t>başlatan biri</a:t>
            </a:r>
            <a:r>
              <a:rPr lang="fr-FR" b="1" dirty="0" err="1"/>
              <a:t>dir</a:t>
            </a:r>
            <a:r>
              <a:rPr lang="fr-FR" b="1" dirty="0"/>
              <a:t>.</a:t>
            </a:r>
          </a:p>
          <a:p>
            <a:pPr marL="357188" indent="-268288"/>
            <a:r>
              <a:rPr lang="fr-FR" dirty="0"/>
              <a:t> </a:t>
            </a:r>
            <a:r>
              <a:rPr lang="tr-TR" dirty="0"/>
              <a:t>Java'da </a:t>
            </a:r>
            <a:r>
              <a:rPr lang="tr-TR" b="1" dirty="0" err="1"/>
              <a:t>constructor</a:t>
            </a:r>
            <a:r>
              <a:rPr lang="tr-TR" dirty="0"/>
              <a:t> (yapıcı), bir sınıftan yeni bir nesne oluşturulurken çağrılan</a:t>
            </a:r>
            <a:r>
              <a:rPr lang="tr-TR" b="1" dirty="0"/>
              <a:t> </a:t>
            </a:r>
            <a:r>
              <a:rPr lang="fr-FR" b="1" dirty="0"/>
              <a:t>s</a:t>
            </a:r>
            <a:r>
              <a:rPr lang="tr-TR" b="1" dirty="0" err="1"/>
              <a:t>ınıfa</a:t>
            </a:r>
            <a:r>
              <a:rPr lang="tr-TR" b="1" dirty="0"/>
              <a:t> özgü bir yapı</a:t>
            </a:r>
            <a:r>
              <a:rPr lang="fr-FR" b="1" dirty="0" err="1"/>
              <a:t>dir</a:t>
            </a:r>
            <a:r>
              <a:rPr lang="tr-TR" b="1" dirty="0"/>
              <a:t>.</a:t>
            </a:r>
            <a:r>
              <a:rPr lang="fr-FR" b="1" dirty="0"/>
              <a:t> </a:t>
            </a:r>
            <a:r>
              <a:rPr lang="tr-TR" dirty="0" err="1"/>
              <a:t>Constructor</a:t>
            </a:r>
            <a:r>
              <a:rPr lang="tr-TR" dirty="0"/>
              <a:t>, nesnenin başlangıç durumunu ayarlamak için kullanılır, yani bir </a:t>
            </a:r>
            <a:r>
              <a:rPr lang="tr-TR" b="1" dirty="0"/>
              <a:t>nesneye ilk değerlerini atar</a:t>
            </a:r>
            <a:r>
              <a:rPr lang="fr-FR" b="1" dirty="0"/>
              <a:t>.</a:t>
            </a:r>
            <a:br>
              <a:rPr lang="fr-FR" b="1" dirty="0"/>
            </a:br>
            <a:br>
              <a:rPr lang="fr-FR" b="1" dirty="0"/>
            </a:br>
            <a:r>
              <a:rPr lang="fr-FR" b="1" dirty="0"/>
              <a:t> </a:t>
            </a:r>
            <a:endParaRPr lang="fr-FR" b="1" dirty="0">
              <a:solidFill>
                <a:schemeClr val="accent4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62514BE6-B8AC-5BA5-1C18-8F914F377A5D}"/>
              </a:ext>
            </a:extLst>
          </p:cNvPr>
          <p:cNvSpPr txBox="1">
            <a:spLocks/>
          </p:cNvSpPr>
          <p:nvPr/>
        </p:nvSpPr>
        <p:spPr>
          <a:xfrm>
            <a:off x="944366" y="-36719"/>
            <a:ext cx="6798734" cy="10973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Nedir</a:t>
            </a:r>
            <a:r>
              <a:rPr lang="fr-FR" dirty="0"/>
              <a:t> ?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89662BB-974C-E95C-4B75-829D43ED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7" y="1109982"/>
            <a:ext cx="5235782" cy="574801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0B46685-102B-D256-7DB1-C7ADBFD2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85" y="5183412"/>
            <a:ext cx="1772342" cy="132976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D8287AE-D52B-0CA0-CF11-B502C10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65" y="1109981"/>
            <a:ext cx="1972261" cy="20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3030214-227F-42DB-9282-BBA6AF8D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0D7A9289-BAD1-4A78-979F-A655C886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1149203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11FAEB-EA0C-71E6-2302-D26A7DE2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276" y="1059872"/>
            <a:ext cx="4668183" cy="4851350"/>
          </a:xfrm>
        </p:spPr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F078FECE-A879-E636-A4E4-E610294994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3443" y="1096917"/>
            <a:ext cx="42377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 err="1"/>
              <a:t>Javada</a:t>
            </a:r>
            <a:r>
              <a:rPr lang="fr-FR" sz="2400" dirty="0"/>
              <a:t> </a:t>
            </a:r>
            <a:r>
              <a:rPr lang="fr-FR" sz="2400" dirty="0" err="1"/>
              <a:t>consrtuctori</a:t>
            </a:r>
            <a:endParaRPr lang="tr-TR" sz="2400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4CA03AFF-C201-F5EF-2E46-F340A9741348}"/>
              </a:ext>
            </a:extLst>
          </p:cNvPr>
          <p:cNvSpPr txBox="1"/>
          <p:nvPr/>
        </p:nvSpPr>
        <p:spPr>
          <a:xfrm>
            <a:off x="3960277" y="4263023"/>
            <a:ext cx="470597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b="1" dirty="0"/>
              <a:t>Parametreler</a:t>
            </a:r>
            <a:r>
              <a:rPr lang="tr-TR" sz="1200" dirty="0"/>
              <a:t>, </a:t>
            </a:r>
            <a:r>
              <a:rPr lang="tr-TR" sz="1200" dirty="0" err="1"/>
              <a:t>constructor'ın</a:t>
            </a:r>
            <a:r>
              <a:rPr lang="tr-TR" sz="1200" dirty="0"/>
              <a:t> çağrıldığı anda girilecek değerleri temsil eder.</a:t>
            </a:r>
            <a:endParaRPr lang="fr-FR" sz="1200" dirty="0"/>
          </a:p>
          <a:p>
            <a:r>
              <a:rPr lang="tr-TR" sz="1200" b="1" dirty="0" err="1">
                <a:solidFill>
                  <a:schemeClr val="accent1"/>
                </a:solidFill>
              </a:rPr>
              <a:t>String</a:t>
            </a:r>
            <a:r>
              <a:rPr lang="tr-TR" sz="1200" b="1" dirty="0">
                <a:solidFill>
                  <a:schemeClr val="accent1"/>
                </a:solidFill>
              </a:rPr>
              <a:t> </a:t>
            </a:r>
            <a:r>
              <a:rPr lang="fr-FR" sz="1200" b="1" dirty="0" err="1">
                <a:solidFill>
                  <a:schemeClr val="accent1"/>
                </a:solidFill>
              </a:rPr>
              <a:t>renk</a:t>
            </a:r>
            <a:r>
              <a:rPr lang="tr-TR" sz="1200" b="1" dirty="0">
                <a:solidFill>
                  <a:schemeClr val="accent1"/>
                </a:solidFill>
              </a:rPr>
              <a:t>, </a:t>
            </a:r>
            <a:r>
              <a:rPr lang="tr-TR" sz="1200" b="1" dirty="0" err="1">
                <a:solidFill>
                  <a:schemeClr val="accent1"/>
                </a:solidFill>
              </a:rPr>
              <a:t>int</a:t>
            </a:r>
            <a:r>
              <a:rPr lang="tr-TR" sz="1200" b="1" dirty="0">
                <a:solidFill>
                  <a:schemeClr val="accent1"/>
                </a:solidFill>
              </a:rPr>
              <a:t> </a:t>
            </a:r>
            <a:r>
              <a:rPr lang="fr-FR" sz="1200" b="1" dirty="0" err="1">
                <a:solidFill>
                  <a:schemeClr val="accent1"/>
                </a:solidFill>
              </a:rPr>
              <a:t>yil</a:t>
            </a:r>
            <a:r>
              <a:rPr lang="tr-TR" sz="1200" b="1" dirty="0">
                <a:solidFill>
                  <a:schemeClr val="accent1"/>
                </a:solidFill>
              </a:rPr>
              <a:t> </a:t>
            </a:r>
            <a:r>
              <a:rPr lang="tr-TR" sz="1200" dirty="0"/>
              <a:t>parametrelerdir.</a:t>
            </a:r>
            <a:endParaRPr lang="fr-FR" sz="1200" dirty="0"/>
          </a:p>
          <a:p>
            <a:r>
              <a:rPr lang="tr-TR" sz="1200" b="1" dirty="0" err="1">
                <a:solidFill>
                  <a:schemeClr val="accent1"/>
                </a:solidFill>
              </a:rPr>
              <a:t>String</a:t>
            </a:r>
            <a:r>
              <a:rPr lang="tr-TR" sz="1200" b="1" dirty="0">
                <a:solidFill>
                  <a:schemeClr val="accent1"/>
                </a:solidFill>
              </a:rPr>
              <a:t> </a:t>
            </a:r>
            <a:r>
              <a:rPr lang="fr-FR" sz="1200" b="1" dirty="0" err="1">
                <a:solidFill>
                  <a:schemeClr val="accent1"/>
                </a:solidFill>
              </a:rPr>
              <a:t>renk</a:t>
            </a:r>
            <a:r>
              <a:rPr lang="tr-TR" sz="1200" dirty="0"/>
              <a:t>: </a:t>
            </a:r>
            <a:r>
              <a:rPr lang="fr-FR" sz="1200" dirty="0" err="1"/>
              <a:t>renkgi</a:t>
            </a:r>
            <a:r>
              <a:rPr lang="tr-TR" sz="1200" dirty="0"/>
              <a:t> temsil eden bir </a:t>
            </a:r>
            <a:r>
              <a:rPr lang="tr-TR" sz="1200" dirty="0" err="1"/>
              <a:t>String</a:t>
            </a:r>
            <a:r>
              <a:rPr lang="tr-TR" sz="1200" dirty="0"/>
              <a:t> türünde parametredir.</a:t>
            </a:r>
            <a:endParaRPr lang="fr-FR" sz="1200" dirty="0"/>
          </a:p>
          <a:p>
            <a:r>
              <a:rPr lang="tr-TR" sz="1200" b="1" dirty="0" err="1">
                <a:solidFill>
                  <a:schemeClr val="accent1"/>
                </a:solidFill>
              </a:rPr>
              <a:t>int</a:t>
            </a:r>
            <a:r>
              <a:rPr lang="tr-TR" sz="1200" b="1" dirty="0">
                <a:solidFill>
                  <a:schemeClr val="accent1"/>
                </a:solidFill>
              </a:rPr>
              <a:t> </a:t>
            </a:r>
            <a:r>
              <a:rPr lang="fr-FR" sz="1200" b="1" dirty="0">
                <a:solidFill>
                  <a:schemeClr val="accent1"/>
                </a:solidFill>
              </a:rPr>
              <a:t> </a:t>
            </a:r>
            <a:r>
              <a:rPr lang="fr-FR" sz="1200" b="1" dirty="0" err="1">
                <a:solidFill>
                  <a:schemeClr val="accent1"/>
                </a:solidFill>
              </a:rPr>
              <a:t>yil</a:t>
            </a:r>
            <a:r>
              <a:rPr lang="tr-TR" sz="1200" b="1" dirty="0">
                <a:solidFill>
                  <a:schemeClr val="accent1"/>
                </a:solidFill>
              </a:rPr>
              <a:t>: </a:t>
            </a:r>
            <a:r>
              <a:rPr lang="fr-FR" sz="1200" u="sng" dirty="0" err="1"/>
              <a:t>uretim</a:t>
            </a:r>
            <a:r>
              <a:rPr lang="fr-FR" sz="1200" u="sng" dirty="0"/>
              <a:t> </a:t>
            </a:r>
            <a:r>
              <a:rPr lang="fr-FR" sz="1200" u="sng" dirty="0" err="1"/>
              <a:t>yilini</a:t>
            </a:r>
            <a:r>
              <a:rPr lang="tr-TR" sz="1200" u="sng" dirty="0"/>
              <a:t> </a:t>
            </a:r>
            <a:r>
              <a:rPr lang="tr-TR" sz="1200" dirty="0"/>
              <a:t>temsil eden bir </a:t>
            </a:r>
            <a:r>
              <a:rPr lang="tr-TR" sz="1200" dirty="0" err="1"/>
              <a:t>int</a:t>
            </a:r>
            <a:r>
              <a:rPr lang="tr-TR" sz="1200" dirty="0"/>
              <a:t> türünde parametredir.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34230133-8860-3D5E-05E4-6A5392D5703A}"/>
              </a:ext>
            </a:extLst>
          </p:cNvPr>
          <p:cNvSpPr txBox="1"/>
          <p:nvPr/>
        </p:nvSpPr>
        <p:spPr>
          <a:xfrm>
            <a:off x="3979175" y="1753148"/>
            <a:ext cx="466818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1400" b="1" dirty="0" err="1">
                <a:solidFill>
                  <a:srgbClr val="7030A0"/>
                </a:solidFill>
              </a:rPr>
              <a:t>public</a:t>
            </a:r>
            <a:r>
              <a:rPr lang="tr-TR" sz="1400" dirty="0"/>
              <a:t> </a:t>
            </a:r>
            <a:r>
              <a:rPr lang="fr-FR" sz="1400" dirty="0"/>
              <a:t> </a:t>
            </a:r>
            <a:r>
              <a:rPr lang="fr-FR" sz="1400" b="1" dirty="0">
                <a:solidFill>
                  <a:srgbClr val="0070C0"/>
                </a:solidFill>
              </a:rPr>
              <a:t>Araba</a:t>
            </a:r>
            <a:r>
              <a:rPr lang="tr-TR" sz="1400" b="1" dirty="0"/>
              <a:t>(</a:t>
            </a:r>
            <a:r>
              <a:rPr lang="fr-FR" sz="1400" b="1" dirty="0"/>
              <a:t> </a:t>
            </a:r>
            <a:r>
              <a:rPr lang="tr-TR" sz="1400" b="1" dirty="0"/>
              <a:t>) </a:t>
            </a:r>
            <a:r>
              <a:rPr lang="tr-TR" sz="1400" b="1" dirty="0">
                <a:solidFill>
                  <a:schemeClr val="accent2"/>
                </a:solidFill>
              </a:rPr>
              <a:t>{ }</a:t>
            </a:r>
            <a:endParaRPr lang="fr-FR" sz="1400" b="1" dirty="0">
              <a:solidFill>
                <a:schemeClr val="accent2"/>
              </a:solidFill>
            </a:endParaRPr>
          </a:p>
          <a:p>
            <a:r>
              <a:rPr lang="fr-FR" sz="1400" b="1" dirty="0">
                <a:solidFill>
                  <a:srgbClr val="7030A0"/>
                </a:solidFill>
              </a:rPr>
              <a:t>P</a:t>
            </a:r>
            <a:r>
              <a:rPr lang="en-US" sz="1400" b="1" dirty="0" err="1">
                <a:solidFill>
                  <a:srgbClr val="7030A0"/>
                </a:solidFill>
              </a:rPr>
              <a:t>ublic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fr-FR" sz="1400" b="1" dirty="0">
                <a:solidFill>
                  <a:srgbClr val="0070C0"/>
                </a:solidFill>
              </a:rPr>
              <a:t>Araba</a:t>
            </a:r>
            <a:r>
              <a:rPr lang="en-US" sz="1400" dirty="0"/>
              <a:t> </a:t>
            </a:r>
            <a:r>
              <a:rPr lang="en-US" sz="1400" b="1" dirty="0"/>
              <a:t>(</a:t>
            </a:r>
            <a:r>
              <a:rPr lang="en-US" sz="1400" b="1" dirty="0">
                <a:solidFill>
                  <a:schemeClr val="accent1"/>
                </a:solidFill>
              </a:rPr>
              <a:t>String </a:t>
            </a:r>
            <a:r>
              <a:rPr lang="en-US" sz="1400" b="1" dirty="0" err="1">
                <a:solidFill>
                  <a:schemeClr val="accent1"/>
                </a:solidFill>
              </a:rPr>
              <a:t>renk</a:t>
            </a:r>
            <a:r>
              <a:rPr lang="en-US" sz="1400" b="1" dirty="0">
                <a:solidFill>
                  <a:schemeClr val="accent1"/>
                </a:solidFill>
              </a:rPr>
              <a:t>, int </a:t>
            </a:r>
            <a:r>
              <a:rPr lang="en-US" sz="1400" b="1" dirty="0" err="1">
                <a:solidFill>
                  <a:schemeClr val="accent1"/>
                </a:solidFill>
              </a:rPr>
              <a:t>yil</a:t>
            </a:r>
            <a:r>
              <a:rPr lang="en-US" sz="1400" b="1" dirty="0"/>
              <a:t>) </a:t>
            </a:r>
            <a:r>
              <a:rPr lang="en-US" sz="1400" dirty="0"/>
              <a:t>{ }</a:t>
            </a:r>
            <a:endParaRPr lang="tr-TR" sz="1400" dirty="0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5442085C-B1FB-77C4-939B-B7862DF07BB8}"/>
              </a:ext>
            </a:extLst>
          </p:cNvPr>
          <p:cNvSpPr txBox="1"/>
          <p:nvPr/>
        </p:nvSpPr>
        <p:spPr>
          <a:xfrm>
            <a:off x="3960277" y="3127012"/>
            <a:ext cx="466818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70C0"/>
                </a:solidFill>
              </a:rPr>
              <a:t>Araba</a:t>
            </a:r>
            <a:r>
              <a:rPr lang="tr-TR" sz="1200" dirty="0"/>
              <a:t> </a:t>
            </a:r>
            <a:r>
              <a:rPr lang="fr-FR" sz="1200" dirty="0"/>
              <a:t> </a:t>
            </a:r>
            <a:r>
              <a:rPr lang="tr-TR" sz="1200" dirty="0" err="1"/>
              <a:t>constructor</a:t>
            </a:r>
            <a:r>
              <a:rPr lang="tr-TR" sz="1200" dirty="0"/>
              <a:t> ismidir</a:t>
            </a:r>
            <a:r>
              <a:rPr lang="fr-FR" sz="1200" dirty="0"/>
              <a:t>.</a:t>
            </a:r>
          </a:p>
          <a:p>
            <a:r>
              <a:rPr lang="fr-FR" sz="1200" dirty="0"/>
              <a:t>Bu </a:t>
            </a:r>
            <a:r>
              <a:rPr lang="fr-FR" sz="1200" dirty="0" err="1"/>
              <a:t>aslinda</a:t>
            </a:r>
            <a:r>
              <a:rPr lang="fr-FR" sz="1200" dirty="0"/>
              <a:t>  </a:t>
            </a:r>
            <a:r>
              <a:rPr lang="tr-TR" sz="1200" dirty="0"/>
              <a:t>Class</a:t>
            </a:r>
            <a:r>
              <a:rPr lang="fr-FR" sz="1200" dirty="0"/>
              <a:t> </a:t>
            </a:r>
            <a:r>
              <a:rPr lang="fr-FR" sz="1200" dirty="0" err="1"/>
              <a:t>ismidir</a:t>
            </a:r>
            <a:r>
              <a:rPr lang="tr-TR" sz="1200" dirty="0"/>
              <a:t>. </a:t>
            </a:r>
            <a:r>
              <a:rPr lang="tr-TR" sz="1200" dirty="0" err="1"/>
              <a:t>Constructor</a:t>
            </a:r>
            <a:r>
              <a:rPr lang="tr-TR" sz="1200" dirty="0"/>
              <a:t> ismi </a:t>
            </a:r>
            <a:r>
              <a:rPr lang="tr-TR" sz="1200" b="1" dirty="0"/>
              <a:t>her zaman </a:t>
            </a:r>
            <a:r>
              <a:rPr lang="tr-TR" sz="1200" b="1" dirty="0" err="1"/>
              <a:t>class</a:t>
            </a:r>
            <a:r>
              <a:rPr lang="tr-TR" sz="1200" b="1" dirty="0"/>
              <a:t> ismi ile aynıdır.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E87787F5-1BE0-6D7B-91F2-D48258A6ACBB}"/>
              </a:ext>
            </a:extLst>
          </p:cNvPr>
          <p:cNvSpPr txBox="1"/>
          <p:nvPr/>
        </p:nvSpPr>
        <p:spPr>
          <a:xfrm>
            <a:off x="3941379" y="3833517"/>
            <a:ext cx="47059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/>
              <a:t>()</a:t>
            </a:r>
            <a:r>
              <a:rPr lang="tr-TR" dirty="0"/>
              <a:t> parametre kısmıdır.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45AD8313-3067-0137-8A08-3E43CF23EBF5}"/>
              </a:ext>
            </a:extLst>
          </p:cNvPr>
          <p:cNvSpPr txBox="1"/>
          <p:nvPr/>
        </p:nvSpPr>
        <p:spPr>
          <a:xfrm>
            <a:off x="3960277" y="2450754"/>
            <a:ext cx="466818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1200" b="1" dirty="0" err="1">
                <a:solidFill>
                  <a:srgbClr val="7030A0"/>
                </a:solidFill>
              </a:rPr>
              <a:t>public</a:t>
            </a:r>
            <a:r>
              <a:rPr lang="tr-TR" sz="1200" dirty="0"/>
              <a:t> </a:t>
            </a:r>
            <a:r>
              <a:rPr lang="tr-TR" sz="1000" dirty="0"/>
              <a:t>bir </a:t>
            </a:r>
            <a:r>
              <a:rPr lang="tr-TR" sz="1000" b="1" dirty="0"/>
              <a:t>Access </a:t>
            </a:r>
            <a:r>
              <a:rPr lang="tr-TR" sz="1000" b="1" dirty="0" err="1"/>
              <a:t>Modifier</a:t>
            </a:r>
            <a:r>
              <a:rPr lang="tr-TR" sz="1000" dirty="0" err="1"/>
              <a:t>'dır</a:t>
            </a:r>
            <a:r>
              <a:rPr lang="tr-TR" sz="1000" dirty="0"/>
              <a:t>.</a:t>
            </a:r>
            <a:br>
              <a:rPr lang="tr-TR" sz="1000" dirty="0"/>
            </a:br>
            <a:r>
              <a:rPr lang="tr-TR" sz="1000" b="1" dirty="0"/>
              <a:t>Access </a:t>
            </a:r>
            <a:r>
              <a:rPr lang="tr-TR" sz="1000" b="1" dirty="0" err="1"/>
              <a:t>Modifier</a:t>
            </a:r>
            <a:r>
              <a:rPr lang="tr-TR" sz="1000" dirty="0"/>
              <a:t>, bir </a:t>
            </a:r>
            <a:r>
              <a:rPr lang="tr-TR" sz="1000" dirty="0" err="1"/>
              <a:t>constructor'a</a:t>
            </a:r>
            <a:r>
              <a:rPr lang="tr-TR" sz="1000" dirty="0"/>
              <a:t> kimin ulaşıp kimin ulaşamayacağını belirler</a:t>
            </a:r>
            <a:r>
              <a:rPr lang="tr-TR" dirty="0"/>
              <a:t>.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0E7C7411-8D72-DE44-9E24-2C9281D735CD}"/>
              </a:ext>
            </a:extLst>
          </p:cNvPr>
          <p:cNvSpPr txBox="1"/>
          <p:nvPr/>
        </p:nvSpPr>
        <p:spPr>
          <a:xfrm>
            <a:off x="3922481" y="5545140"/>
            <a:ext cx="470597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{ </a:t>
            </a:r>
            <a:r>
              <a:rPr lang="tr-TR" sz="1400" b="1" dirty="0">
                <a:solidFill>
                  <a:schemeClr val="accent2"/>
                </a:solidFill>
              </a:rPr>
              <a:t>}</a:t>
            </a:r>
            <a:r>
              <a:rPr lang="fr-FR" sz="1400" b="1" dirty="0">
                <a:solidFill>
                  <a:schemeClr val="accent2"/>
                </a:solidFill>
              </a:rPr>
              <a:t>  </a:t>
            </a:r>
            <a:r>
              <a:rPr lang="tr-TR" sz="1400" b="1" dirty="0">
                <a:solidFill>
                  <a:schemeClr val="accent2"/>
                </a:solidFill>
              </a:rPr>
              <a:t> </a:t>
            </a:r>
            <a:r>
              <a:rPr lang="tr-TR" sz="1400" dirty="0" err="1"/>
              <a:t>Constructor</a:t>
            </a:r>
            <a:r>
              <a:rPr lang="tr-TR" sz="1400" dirty="0"/>
              <a:t> Body olarak isimlendirilir.</a:t>
            </a:r>
            <a:br>
              <a:rPr lang="tr-TR" sz="1400" dirty="0"/>
            </a:br>
            <a:r>
              <a:rPr lang="fr-FR" sz="1400" dirty="0"/>
              <a:t>I</a:t>
            </a:r>
            <a:r>
              <a:rPr lang="tr-TR" sz="1400" dirty="0" err="1"/>
              <a:t>çinde</a:t>
            </a:r>
            <a:r>
              <a:rPr lang="tr-TR" sz="1400" dirty="0"/>
              <a:t> genellikle nesne değişkenlerine ilk değerler atanır.</a:t>
            </a:r>
          </a:p>
        </p:txBody>
      </p:sp>
      <p:pic>
        <p:nvPicPr>
          <p:cNvPr id="40" name="Resim 39">
            <a:extLst>
              <a:ext uri="{FF2B5EF4-FFF2-40B4-BE49-F238E27FC236}">
                <a16:creationId xmlns:a16="http://schemas.microsoft.com/office/drawing/2014/main" id="{F53194FA-6BC2-03DD-3547-D8BB9893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" y="1558582"/>
            <a:ext cx="3843889" cy="5093474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89113A7-7F65-ACDD-4733-3CB646F14A50}"/>
              </a:ext>
            </a:extLst>
          </p:cNvPr>
          <p:cNvSpPr txBox="1"/>
          <p:nvPr/>
        </p:nvSpPr>
        <p:spPr>
          <a:xfrm>
            <a:off x="348361" y="1173860"/>
            <a:ext cx="314236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1400" b="1" dirty="0" err="1">
                <a:solidFill>
                  <a:srgbClr val="7030A0"/>
                </a:solidFill>
              </a:rPr>
              <a:t>public</a:t>
            </a:r>
            <a:r>
              <a:rPr lang="tr-TR" sz="1400" dirty="0"/>
              <a:t> </a:t>
            </a:r>
            <a:r>
              <a:rPr lang="fr-FR" sz="1400" dirty="0"/>
              <a:t> </a:t>
            </a:r>
            <a:r>
              <a:rPr lang="fr-FR" sz="1400" b="1" dirty="0" err="1">
                <a:solidFill>
                  <a:schemeClr val="accent1"/>
                </a:solidFill>
              </a:rPr>
              <a:t>void</a:t>
            </a:r>
            <a:r>
              <a:rPr lang="fr-FR" sz="1400" dirty="0"/>
              <a:t>  </a:t>
            </a:r>
            <a:r>
              <a:rPr lang="fr-FR" sz="1400" b="1" dirty="0" err="1">
                <a:solidFill>
                  <a:srgbClr val="0070C0"/>
                </a:solidFill>
              </a:rPr>
              <a:t>calisti</a:t>
            </a:r>
            <a:r>
              <a:rPr lang="fr-FR" sz="1400" b="1" dirty="0" err="1">
                <a:solidFill>
                  <a:srgbClr val="00B0F0"/>
                </a:solidFill>
              </a:rPr>
              <a:t>r</a:t>
            </a:r>
            <a:r>
              <a:rPr lang="tr-TR" sz="1400" b="1" dirty="0"/>
              <a:t>(</a:t>
            </a:r>
            <a:r>
              <a:rPr lang="fr-FR" sz="1400" b="1" dirty="0"/>
              <a:t> </a:t>
            </a:r>
            <a:r>
              <a:rPr lang="tr-TR" sz="1400" b="1" dirty="0"/>
              <a:t>) </a:t>
            </a:r>
            <a:r>
              <a:rPr lang="tr-TR" sz="1400" b="1" dirty="0">
                <a:solidFill>
                  <a:schemeClr val="accent2"/>
                </a:solidFill>
              </a:rPr>
              <a:t>{ }</a:t>
            </a:r>
            <a:endParaRPr lang="fr-FR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8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542707-8873-5F72-EBB7-6ADB2768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1DDCEB-4C17-A677-1554-1605969A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graphicFrame>
        <p:nvGraphicFramePr>
          <p:cNvPr id="4" name="Nesne 3">
            <a:extLst>
              <a:ext uri="{FF2B5EF4-FFF2-40B4-BE49-F238E27FC236}">
                <a16:creationId xmlns:a16="http://schemas.microsoft.com/office/drawing/2014/main" id="{AB9253ED-4053-1880-6CEE-90B3D4BC6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951614"/>
              </p:ext>
            </p:extLst>
          </p:nvPr>
        </p:nvGraphicFramePr>
        <p:xfrm>
          <a:off x="2648608" y="2896849"/>
          <a:ext cx="1545020" cy="1397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ketleyici Kabuk Nesnesi" showAsIcon="1" r:id="rId3" imgW="654010" imgH="526902" progId="Package">
                  <p:embed/>
                </p:oleObj>
              </mc:Choice>
              <mc:Fallback>
                <p:oleObj name="Paketleyici Kabuk Nesnesi" showAsIcon="1" r:id="rId3" imgW="654010" imgH="5269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8608" y="2896849"/>
                        <a:ext cx="1545020" cy="1397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Nesne 4">
            <a:extLst>
              <a:ext uri="{FF2B5EF4-FFF2-40B4-BE49-F238E27FC236}">
                <a16:creationId xmlns:a16="http://schemas.microsoft.com/office/drawing/2014/main" id="{D8001ED3-7697-FDC2-99DA-0E2905A45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30422"/>
              </p:ext>
            </p:extLst>
          </p:nvPr>
        </p:nvGraphicFramePr>
        <p:xfrm>
          <a:off x="4899821" y="2833787"/>
          <a:ext cx="2072650" cy="1397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ketleyici Kabuk Nesnesi" showAsIcon="1" r:id="rId5" imgW="730342" imgH="526902" progId="Package">
                  <p:embed/>
                </p:oleObj>
              </mc:Choice>
              <mc:Fallback>
                <p:oleObj name="Paketleyici Kabuk Nesnesi" showAsIcon="1" r:id="rId5" imgW="730342" imgH="5269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9821" y="2833787"/>
                        <a:ext cx="2072650" cy="1397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104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Constructor ve Method Arasındaki Farklar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5C24AD4D-650B-971C-D8D9-430226F9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4303" y="1702676"/>
            <a:ext cx="7321507" cy="4193627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9F753-09BE-6E45-6553-41414222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011F-2AE7-5F4D-DDEF-46CACE92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Sonuç</a:t>
            </a:r>
            <a:r>
              <a:rPr dirty="0"/>
              <a:t>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Özet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4990-20CD-D717-051C-D7194BE6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b="1" dirty="0" err="1"/>
              <a:t>Objeler</a:t>
            </a:r>
            <a:r>
              <a:rPr b="1" dirty="0"/>
              <a:t> </a:t>
            </a:r>
            <a:r>
              <a:rPr b="1" dirty="0" err="1"/>
              <a:t>ve</a:t>
            </a:r>
            <a:r>
              <a:rPr b="1" dirty="0"/>
              <a:t> </a:t>
            </a:r>
            <a:r>
              <a:rPr b="1" dirty="0" err="1"/>
              <a:t>Sınıflar</a:t>
            </a:r>
            <a:r>
              <a:rPr dirty="0"/>
              <a:t>: </a:t>
            </a:r>
            <a:r>
              <a:rPr dirty="0" err="1"/>
              <a:t>Sınıflar</a:t>
            </a:r>
            <a:r>
              <a:rPr dirty="0"/>
              <a:t>, </a:t>
            </a:r>
            <a:r>
              <a:rPr dirty="0" err="1"/>
              <a:t>objeleri</a:t>
            </a:r>
            <a:r>
              <a:rPr dirty="0"/>
              <a:t> </a:t>
            </a:r>
            <a:r>
              <a:rPr dirty="0" err="1"/>
              <a:t>oluşturan</a:t>
            </a:r>
            <a:r>
              <a:rPr dirty="0"/>
              <a:t> </a:t>
            </a:r>
            <a:r>
              <a:rPr lang="fr-FR" dirty="0"/>
              <a:t> </a:t>
            </a:r>
            <a:r>
              <a:rPr lang="fr-FR" dirty="0" err="1"/>
              <a:t>kaliplardir</a:t>
            </a:r>
            <a:r>
              <a:rPr lang="fr-FR" dirty="0"/>
              <a:t>. </a:t>
            </a:r>
            <a:r>
              <a:rPr dirty="0" err="1"/>
              <a:t>Örnek</a:t>
            </a:r>
            <a:r>
              <a:rPr dirty="0"/>
              <a:t>: Car </a:t>
            </a:r>
            <a:r>
              <a:rPr b="1" dirty="0" err="1"/>
              <a:t>sınıf</a:t>
            </a:r>
            <a:r>
              <a:rPr dirty="0" err="1"/>
              <a:t>ı</a:t>
            </a:r>
            <a:r>
              <a:rPr dirty="0"/>
              <a:t> BMW </a:t>
            </a:r>
            <a:r>
              <a:rPr dirty="0" err="1"/>
              <a:t>gibi</a:t>
            </a:r>
            <a:r>
              <a:rPr dirty="0"/>
              <a:t> </a:t>
            </a:r>
            <a:r>
              <a:rPr b="1" dirty="0" err="1"/>
              <a:t>objeler</a:t>
            </a:r>
            <a:r>
              <a:rPr dirty="0"/>
              <a:t> </a:t>
            </a:r>
            <a:r>
              <a:rPr dirty="0" err="1"/>
              <a:t>oluşturabilir</a:t>
            </a:r>
            <a:endParaRPr dirty="0"/>
          </a:p>
          <a:p>
            <a:r>
              <a:rPr b="1" dirty="0"/>
              <a:t>Constructor vs Method</a:t>
            </a:r>
            <a:r>
              <a:rPr dirty="0"/>
              <a:t>: </a:t>
            </a:r>
            <a:r>
              <a:rPr b="1" dirty="0"/>
              <a:t>Constructo</a:t>
            </a:r>
            <a:r>
              <a:rPr dirty="0"/>
              <a:t>r, </a:t>
            </a:r>
            <a:r>
              <a:rPr dirty="0" err="1"/>
              <a:t>objeyi</a:t>
            </a:r>
            <a:r>
              <a:rPr dirty="0"/>
              <a:t> </a:t>
            </a:r>
            <a:r>
              <a:rPr dirty="0" err="1"/>
              <a:t>başlatır</a:t>
            </a:r>
            <a:r>
              <a:rPr dirty="0"/>
              <a:t>; </a:t>
            </a:r>
            <a:r>
              <a:rPr b="1" dirty="0"/>
              <a:t>method</a:t>
            </a:r>
            <a:r>
              <a:rPr dirty="0"/>
              <a:t>, </a:t>
            </a:r>
            <a:r>
              <a:rPr dirty="0" err="1"/>
              <a:t>objenin</a:t>
            </a:r>
            <a:r>
              <a:rPr dirty="0"/>
              <a:t> </a:t>
            </a:r>
            <a:r>
              <a:rPr dirty="0" err="1"/>
              <a:t>işlevlerini</a:t>
            </a:r>
            <a:r>
              <a:rPr dirty="0"/>
              <a:t> </a:t>
            </a:r>
            <a:r>
              <a:rPr dirty="0" err="1"/>
              <a:t>gerçekleştirir</a:t>
            </a:r>
            <a:endParaRPr dirty="0"/>
          </a:p>
          <a:p>
            <a:r>
              <a:rPr dirty="0" err="1"/>
              <a:t>Örnek</a:t>
            </a:r>
            <a:r>
              <a:rPr dirty="0"/>
              <a:t>: new Car("Toyota") </a:t>
            </a:r>
            <a:endParaRPr lang="fr-FR" dirty="0"/>
          </a:p>
          <a:p>
            <a:pPr marL="0" indent="0">
              <a:buNone/>
            </a:pPr>
            <a:r>
              <a:rPr dirty="0"/>
              <a:t> </a:t>
            </a:r>
            <a:r>
              <a:rPr lang="fr-FR" dirty="0"/>
              <a:t>                  </a:t>
            </a:r>
            <a:r>
              <a:rPr dirty="0" err="1"/>
              <a:t>myCar.hızlan</a:t>
            </a:r>
            <a:r>
              <a:rPr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00001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4F858-E0C5-2272-9B27-AE528C70D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B309-2956-1627-761D-EFF9D07A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Java Constructor ve </a:t>
            </a:r>
            <a:r>
              <a:rPr lang="tr-TR" dirty="0" err="1"/>
              <a:t>Method</a:t>
            </a:r>
            <a:r>
              <a:rPr lang="tr-TR" dirty="0"/>
              <a:t> ile İlgili Mülakat Soruları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8757-2633-B4B0-E52B-9B69ABED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792210"/>
            <a:ext cx="7581899" cy="4968043"/>
          </a:xfrm>
        </p:spPr>
        <p:txBody>
          <a:bodyPr>
            <a:noAutofit/>
          </a:bodyPr>
          <a:lstStyle/>
          <a:p>
            <a:r>
              <a:rPr lang="tr-TR" sz="1300" b="1" dirty="0"/>
              <a:t>1. Constructor ve </a:t>
            </a:r>
            <a:r>
              <a:rPr lang="tr-TR" sz="1300" b="1" dirty="0" err="1"/>
              <a:t>method</a:t>
            </a:r>
            <a:r>
              <a:rPr lang="tr-TR" sz="1300" b="1" dirty="0"/>
              <a:t> arasındaki temel fark nedir?</a:t>
            </a:r>
          </a:p>
          <a:p>
            <a:r>
              <a:rPr lang="tr-TR" sz="1300" b="1" dirty="0">
                <a:solidFill>
                  <a:schemeClr val="accent4"/>
                </a:solidFill>
              </a:rPr>
              <a:t>Cevap</a:t>
            </a:r>
            <a:r>
              <a:rPr lang="tr-TR" sz="1300" b="1" dirty="0">
                <a:solidFill>
                  <a:schemeClr val="accent5"/>
                </a:solidFill>
              </a:rPr>
              <a:t>: </a:t>
            </a:r>
            <a:r>
              <a:rPr lang="tr-TR" sz="1400" b="1" dirty="0" err="1">
                <a:solidFill>
                  <a:schemeClr val="accent5"/>
                </a:solidFill>
              </a:rPr>
              <a:t>Constructor</a:t>
            </a:r>
            <a:r>
              <a:rPr lang="tr-TR" sz="1400" b="1" dirty="0">
                <a:solidFill>
                  <a:schemeClr val="accent5"/>
                </a:solidFill>
              </a:rPr>
              <a:t>, sınıfın ismiyle aynı isimde olup, dönüş tipi belirtmez. Obje oluşturulurken otomatik olarak çağrılır. </a:t>
            </a:r>
            <a:r>
              <a:rPr lang="tr-TR" sz="1400" b="1" dirty="0" err="1">
                <a:solidFill>
                  <a:schemeClr val="accent5"/>
                </a:solidFill>
              </a:rPr>
              <a:t>Methodlar</a:t>
            </a:r>
            <a:r>
              <a:rPr lang="tr-TR" sz="1400" b="1" dirty="0">
                <a:solidFill>
                  <a:schemeClr val="accent5"/>
                </a:solidFill>
              </a:rPr>
              <a:t> ise belirli bir işlevi yerine getirmek için kullanılır ve dönüş tipi belirtilir</a:t>
            </a:r>
            <a:endParaRPr lang="fr-FR" sz="1400" b="1" dirty="0">
              <a:solidFill>
                <a:schemeClr val="accent5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2.</a:t>
            </a:r>
            <a:r>
              <a:rPr lang="tr-TR" sz="1400" b="1" dirty="0">
                <a:solidFill>
                  <a:schemeClr val="tx1"/>
                </a:solidFill>
              </a:rPr>
              <a:t> </a:t>
            </a:r>
            <a:r>
              <a:rPr lang="tr-TR" sz="1400" b="1" dirty="0" err="1">
                <a:solidFill>
                  <a:schemeClr val="tx1"/>
                </a:solidFill>
              </a:rPr>
              <a:t>Constructor'ın</a:t>
            </a:r>
            <a:r>
              <a:rPr lang="tr-TR" sz="1400" b="1" dirty="0">
                <a:solidFill>
                  <a:schemeClr val="tx1"/>
                </a:solidFill>
              </a:rPr>
              <a:t> amacı nedir?</a:t>
            </a:r>
            <a:endParaRPr lang="fr-FR" sz="1400" b="1" dirty="0">
              <a:solidFill>
                <a:schemeClr val="tx1"/>
              </a:solidFill>
            </a:endParaRPr>
          </a:p>
          <a:p>
            <a:r>
              <a:rPr lang="tr-TR" sz="1400" b="1" dirty="0">
                <a:solidFill>
                  <a:schemeClr val="accent4"/>
                </a:solidFill>
              </a:rPr>
              <a:t>Cevap</a:t>
            </a:r>
            <a:r>
              <a:rPr lang="tr-TR" sz="1400" b="1" dirty="0">
                <a:solidFill>
                  <a:schemeClr val="accent5"/>
                </a:solidFill>
              </a:rPr>
              <a:t>: </a:t>
            </a:r>
            <a:r>
              <a:rPr lang="tr-TR" sz="1400" b="1" dirty="0" err="1">
                <a:solidFill>
                  <a:schemeClr val="accent5"/>
                </a:solidFill>
              </a:rPr>
              <a:t>Constructor</a:t>
            </a:r>
            <a:r>
              <a:rPr lang="tr-TR" sz="1400" b="1" dirty="0">
                <a:solidFill>
                  <a:schemeClr val="accent5"/>
                </a:solidFill>
              </a:rPr>
              <a:t>, bir sınıftan yeni bir nesne oluşturulduğunda bu nesnenin başlangıç durumunu ayarlamak için kullanılır.</a:t>
            </a:r>
          </a:p>
          <a:p>
            <a:r>
              <a:rPr lang="fr-FR" sz="1300" b="1" dirty="0"/>
              <a:t>3. </a:t>
            </a:r>
            <a:r>
              <a:rPr lang="tr-TR" sz="1300" b="1" dirty="0"/>
              <a:t>Parametreli </a:t>
            </a:r>
            <a:r>
              <a:rPr lang="tr-TR" sz="1300" b="1" dirty="0" err="1"/>
              <a:t>constructor</a:t>
            </a:r>
            <a:r>
              <a:rPr lang="tr-TR" sz="1300" b="1" dirty="0"/>
              <a:t> nedir?</a:t>
            </a:r>
          </a:p>
          <a:p>
            <a:r>
              <a:rPr lang="tr-TR" sz="1300" b="1" dirty="0">
                <a:solidFill>
                  <a:schemeClr val="accent4"/>
                </a:solidFill>
              </a:rPr>
              <a:t>Cevap: Parametreli </a:t>
            </a:r>
            <a:r>
              <a:rPr lang="tr-TR" sz="1300" b="1" dirty="0" err="1">
                <a:solidFill>
                  <a:schemeClr val="accent4"/>
                </a:solidFill>
              </a:rPr>
              <a:t>constructor</a:t>
            </a:r>
            <a:r>
              <a:rPr lang="tr-TR" sz="1300" b="1" dirty="0">
                <a:solidFill>
                  <a:schemeClr val="accent4"/>
                </a:solidFill>
              </a:rPr>
              <a:t>, obje başlatılırken dışarıdan değerler alarak objeye atanmasını sağlar.</a:t>
            </a:r>
          </a:p>
          <a:p>
            <a:r>
              <a:rPr lang="fr-FR" sz="1300" b="1" dirty="0"/>
              <a:t>4</a:t>
            </a:r>
            <a:r>
              <a:rPr lang="tr-TR" sz="1300" b="1" dirty="0"/>
              <a:t>. </a:t>
            </a:r>
            <a:r>
              <a:rPr lang="tr-TR" sz="1400" b="1" dirty="0"/>
              <a:t>Java'da </a:t>
            </a:r>
            <a:r>
              <a:rPr lang="tr-TR" sz="1400" b="1" dirty="0" err="1"/>
              <a:t>default</a:t>
            </a:r>
            <a:r>
              <a:rPr lang="tr-TR" sz="1400" b="1" dirty="0"/>
              <a:t> </a:t>
            </a:r>
            <a:r>
              <a:rPr lang="tr-TR" sz="1400" b="1" dirty="0" err="1"/>
              <a:t>constructor</a:t>
            </a:r>
            <a:r>
              <a:rPr lang="tr-TR" sz="1400" b="1" dirty="0"/>
              <a:t> nedir?</a:t>
            </a:r>
            <a:endParaRPr lang="fr-FR" sz="1400" b="1" dirty="0"/>
          </a:p>
          <a:p>
            <a:r>
              <a:rPr lang="tr-TR" sz="1400" b="1" dirty="0">
                <a:solidFill>
                  <a:schemeClr val="accent4"/>
                </a:solidFill>
              </a:rPr>
              <a:t>Cevap: </a:t>
            </a:r>
            <a:r>
              <a:rPr lang="tr-TR" sz="1400" b="1" dirty="0" err="1">
                <a:solidFill>
                  <a:schemeClr val="accent5"/>
                </a:solidFill>
              </a:rPr>
              <a:t>Default</a:t>
            </a:r>
            <a:r>
              <a:rPr lang="tr-TR" sz="1400" b="1" dirty="0">
                <a:solidFill>
                  <a:schemeClr val="accent5"/>
                </a:solidFill>
              </a:rPr>
              <a:t> </a:t>
            </a:r>
            <a:r>
              <a:rPr lang="tr-TR" sz="1400" b="1" dirty="0" err="1">
                <a:solidFill>
                  <a:schemeClr val="accent5"/>
                </a:solidFill>
              </a:rPr>
              <a:t>constructor</a:t>
            </a:r>
            <a:r>
              <a:rPr lang="tr-TR" sz="1400" b="1" dirty="0">
                <a:solidFill>
                  <a:schemeClr val="accent5"/>
                </a:solidFill>
              </a:rPr>
              <a:t>, bir sınıfta hiçbir </a:t>
            </a:r>
            <a:r>
              <a:rPr lang="tr-TR" sz="1400" b="1" dirty="0" err="1">
                <a:solidFill>
                  <a:schemeClr val="accent5"/>
                </a:solidFill>
              </a:rPr>
              <a:t>constructor</a:t>
            </a:r>
            <a:r>
              <a:rPr lang="tr-TR" sz="1400" b="1" dirty="0">
                <a:solidFill>
                  <a:schemeClr val="accent5"/>
                </a:solidFill>
              </a:rPr>
              <a:t> tanımlanmadığında Java tarafından otomatik olarak sağlanan </a:t>
            </a:r>
            <a:r>
              <a:rPr lang="tr-TR" sz="1400" b="1" dirty="0" err="1">
                <a:solidFill>
                  <a:schemeClr val="accent5"/>
                </a:solidFill>
              </a:rPr>
              <a:t>constructor'dır</a:t>
            </a:r>
            <a:r>
              <a:rPr lang="tr-TR" sz="1400" b="1" dirty="0">
                <a:solidFill>
                  <a:schemeClr val="accent5"/>
                </a:solidFill>
              </a:rPr>
              <a:t>. Parametre almaz ve nesneyi varsayılan değerlerle başlatır.</a:t>
            </a:r>
          </a:p>
          <a:p>
            <a:r>
              <a:rPr lang="fr-FR" sz="1300" b="1" dirty="0"/>
              <a:t>5</a:t>
            </a:r>
            <a:r>
              <a:rPr lang="tr-TR" sz="1300" b="1" dirty="0"/>
              <a:t>. </a:t>
            </a:r>
            <a:r>
              <a:rPr lang="tr-TR" sz="1400" b="1" dirty="0"/>
              <a:t>Bir sınıfta birden fazla </a:t>
            </a:r>
            <a:r>
              <a:rPr lang="tr-TR" sz="1400" b="1" dirty="0" err="1"/>
              <a:t>constructor</a:t>
            </a:r>
            <a:r>
              <a:rPr lang="tr-TR" sz="1400" b="1" dirty="0"/>
              <a:t> tanımlanabilir mi? Eğer tanımlanabiliyorsa buna ne ad verilir</a:t>
            </a:r>
            <a:r>
              <a:rPr lang="fr-FR" sz="1400" b="1" dirty="0"/>
              <a:t>?</a:t>
            </a:r>
          </a:p>
          <a:p>
            <a:r>
              <a:rPr lang="tr-TR" sz="1400" b="1" dirty="0">
                <a:solidFill>
                  <a:schemeClr val="accent4"/>
                </a:solidFill>
              </a:rPr>
              <a:t>Cevap</a:t>
            </a:r>
            <a:r>
              <a:rPr lang="fr-FR" sz="1400" b="1" dirty="0">
                <a:solidFill>
                  <a:schemeClr val="accent4"/>
                </a:solidFill>
              </a:rPr>
              <a:t>:</a:t>
            </a:r>
            <a:r>
              <a:rPr lang="tr-TR" sz="1400" b="1" dirty="0">
                <a:solidFill>
                  <a:schemeClr val="accent5"/>
                </a:solidFill>
              </a:rPr>
              <a:t>Evet, bir sınıfta birden fazla </a:t>
            </a:r>
            <a:r>
              <a:rPr lang="tr-TR" sz="1400" b="1" dirty="0" err="1">
                <a:solidFill>
                  <a:schemeClr val="accent5"/>
                </a:solidFill>
              </a:rPr>
              <a:t>constructor</a:t>
            </a:r>
            <a:r>
              <a:rPr lang="tr-TR" sz="1400" b="1" dirty="0">
                <a:solidFill>
                  <a:schemeClr val="accent5"/>
                </a:solidFill>
              </a:rPr>
              <a:t> tanımlanabilir. Buna "</a:t>
            </a:r>
            <a:r>
              <a:rPr lang="tr-TR" sz="1400" b="1" dirty="0" err="1">
                <a:solidFill>
                  <a:schemeClr val="accent5"/>
                </a:solidFill>
              </a:rPr>
              <a:t>constructor</a:t>
            </a:r>
            <a:r>
              <a:rPr lang="tr-TR" sz="1400" b="1" dirty="0">
                <a:solidFill>
                  <a:schemeClr val="accent5"/>
                </a:solidFill>
              </a:rPr>
              <a:t> </a:t>
            </a:r>
            <a:r>
              <a:rPr lang="tr-TR" sz="1400" b="1" dirty="0" err="1">
                <a:solidFill>
                  <a:schemeClr val="accent5"/>
                </a:solidFill>
              </a:rPr>
              <a:t>overloading</a:t>
            </a:r>
            <a:r>
              <a:rPr lang="tr-TR" sz="1400" b="1" dirty="0">
                <a:solidFill>
                  <a:schemeClr val="accent5"/>
                </a:solidFill>
              </a:rPr>
              <a:t>" denir</a:t>
            </a:r>
            <a:r>
              <a:rPr lang="tr-T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1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97EEE2-41AB-110C-81F0-04FE7BB2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F9C127-8604-BB81-0F84-084FAB4A3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b="1" dirty="0"/>
              <a:t>6.M</a:t>
            </a:r>
            <a:r>
              <a:rPr lang="tr-TR" b="1" dirty="0" err="1"/>
              <a:t>ethodun</a:t>
            </a:r>
            <a:r>
              <a:rPr lang="tr-TR" b="1" dirty="0"/>
              <a:t> amacı nedir ve ne zaman kullanılır?</a:t>
            </a:r>
            <a:endParaRPr lang="tr-TR" dirty="0"/>
          </a:p>
          <a:p>
            <a:r>
              <a:rPr lang="tr-TR" sz="1800" b="1" dirty="0">
                <a:solidFill>
                  <a:schemeClr val="accent4"/>
                </a:solidFill>
              </a:rPr>
              <a:t>Cevap</a:t>
            </a:r>
            <a:r>
              <a:rPr lang="tr-TR" sz="1800" b="1" dirty="0">
                <a:solidFill>
                  <a:schemeClr val="accent5"/>
                </a:solidFill>
              </a:rPr>
              <a:t>: </a:t>
            </a:r>
            <a:r>
              <a:rPr lang="tr-TR" b="1" dirty="0" err="1">
                <a:solidFill>
                  <a:schemeClr val="accent5"/>
                </a:solidFill>
              </a:rPr>
              <a:t>Method</a:t>
            </a:r>
            <a:r>
              <a:rPr lang="tr-TR" b="1" dirty="0">
                <a:solidFill>
                  <a:schemeClr val="accent5"/>
                </a:solidFill>
              </a:rPr>
              <a:t>, bir sınıfın belirli bir işlevi yerine getirmek için kullanılır. </a:t>
            </a:r>
            <a:r>
              <a:rPr lang="tr-TR" b="1" dirty="0" err="1">
                <a:solidFill>
                  <a:schemeClr val="accent5"/>
                </a:solidFill>
              </a:rPr>
              <a:t>Methodlar</a:t>
            </a:r>
            <a:r>
              <a:rPr lang="tr-TR" b="1" dirty="0">
                <a:solidFill>
                  <a:schemeClr val="accent5"/>
                </a:solidFill>
              </a:rPr>
              <a:t>, nesneler üzerinde işlemler yapmak ya da bilgileri geri döndürmek için kullanılır.</a:t>
            </a:r>
            <a:endParaRPr lang="fr-FR" sz="1800" b="1" dirty="0">
              <a:solidFill>
                <a:schemeClr val="accent5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7</a:t>
            </a:r>
            <a:r>
              <a:rPr lang="fr-FR" sz="1800" b="1" dirty="0">
                <a:solidFill>
                  <a:schemeClr val="tx1"/>
                </a:solidFill>
              </a:rPr>
              <a:t>.</a:t>
            </a:r>
            <a:r>
              <a:rPr lang="tr-TR" sz="1800" b="1" dirty="0">
                <a:solidFill>
                  <a:schemeClr val="tx1"/>
                </a:solidFill>
              </a:rPr>
              <a:t> </a:t>
            </a:r>
            <a:r>
              <a:rPr lang="tr-TR" b="1" dirty="0"/>
              <a:t>Java'da bir nesne (</a:t>
            </a:r>
            <a:r>
              <a:rPr lang="tr-TR" b="1" dirty="0" err="1"/>
              <a:t>object</a:t>
            </a:r>
            <a:r>
              <a:rPr lang="tr-TR" b="1" dirty="0"/>
              <a:t>) nasıl oluşturulur?</a:t>
            </a:r>
            <a:endParaRPr lang="tr-TR" dirty="0"/>
          </a:p>
          <a:p>
            <a:r>
              <a:rPr lang="tr-TR" sz="1800" b="1" dirty="0">
                <a:solidFill>
                  <a:schemeClr val="accent4"/>
                </a:solidFill>
              </a:rPr>
              <a:t>Cevap</a:t>
            </a:r>
            <a:r>
              <a:rPr lang="tr-TR" sz="1800" b="1" dirty="0">
                <a:solidFill>
                  <a:schemeClr val="accent5"/>
                </a:solidFill>
              </a:rPr>
              <a:t>:</a:t>
            </a:r>
            <a:r>
              <a:rPr lang="fr-FR" sz="1800" b="1" dirty="0" err="1">
                <a:solidFill>
                  <a:schemeClr val="accent5"/>
                </a:solidFill>
              </a:rPr>
              <a:t>Nesne</a:t>
            </a:r>
            <a:r>
              <a:rPr lang="fr-FR" sz="1800" b="1" dirty="0">
                <a:solidFill>
                  <a:schemeClr val="accent5"/>
                </a:solidFill>
              </a:rPr>
              <a:t>, new </a:t>
            </a:r>
            <a:r>
              <a:rPr lang="fr-FR" sz="1800" b="1" dirty="0" err="1">
                <a:solidFill>
                  <a:schemeClr val="accent5"/>
                </a:solidFill>
              </a:rPr>
              <a:t>anahtar</a:t>
            </a:r>
            <a:r>
              <a:rPr lang="fr-FR" sz="1800" b="1" dirty="0">
                <a:solidFill>
                  <a:schemeClr val="accent5"/>
                </a:solidFill>
              </a:rPr>
              <a:t> </a:t>
            </a:r>
            <a:r>
              <a:rPr lang="fr-FR" sz="1800" b="1" dirty="0" err="1">
                <a:solidFill>
                  <a:schemeClr val="accent5"/>
                </a:solidFill>
              </a:rPr>
              <a:t>kelimesi</a:t>
            </a:r>
            <a:r>
              <a:rPr lang="fr-FR" sz="1800" b="1" dirty="0">
                <a:solidFill>
                  <a:schemeClr val="accent5"/>
                </a:solidFill>
              </a:rPr>
              <a:t> </a:t>
            </a:r>
            <a:r>
              <a:rPr lang="fr-FR" sz="1800" b="1" dirty="0" err="1">
                <a:solidFill>
                  <a:schemeClr val="accent5"/>
                </a:solidFill>
              </a:rPr>
              <a:t>kullanilarak</a:t>
            </a:r>
            <a:r>
              <a:rPr lang="fr-FR" sz="1800" b="1" dirty="0">
                <a:solidFill>
                  <a:schemeClr val="accent5"/>
                </a:solidFill>
              </a:rPr>
              <a:t> </a:t>
            </a:r>
            <a:r>
              <a:rPr lang="fr-FR" sz="1800" b="1" dirty="0" err="1">
                <a:solidFill>
                  <a:schemeClr val="accent5"/>
                </a:solidFill>
              </a:rPr>
              <a:t>olusturulur</a:t>
            </a:r>
            <a:endParaRPr lang="fr-FR" sz="1800" b="1" dirty="0">
              <a:solidFill>
                <a:schemeClr val="accent5"/>
              </a:solidFill>
            </a:endParaRPr>
          </a:p>
          <a:p>
            <a:r>
              <a:rPr lang="fr-FR" sz="1800" b="1" dirty="0" err="1">
                <a:solidFill>
                  <a:schemeClr val="accent5">
                    <a:lumMod val="75000"/>
                  </a:schemeClr>
                </a:solidFill>
              </a:rPr>
              <a:t>Ornegin</a:t>
            </a:r>
            <a:r>
              <a:rPr lang="fr-FR" sz="1800" b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fr-FR" sz="1800" b="1" dirty="0">
                <a:solidFill>
                  <a:schemeClr val="accent5"/>
                </a:solidFill>
              </a:rPr>
              <a:t>Araba araba= new Araba()</a:t>
            </a:r>
            <a:endParaRPr lang="tr-TR" sz="1800" b="1" dirty="0">
              <a:solidFill>
                <a:schemeClr val="accent5"/>
              </a:solidFill>
            </a:endParaRPr>
          </a:p>
          <a:p>
            <a:r>
              <a:rPr lang="fr-FR" sz="1800" b="1" dirty="0"/>
              <a:t>8</a:t>
            </a:r>
            <a:r>
              <a:rPr lang="tr-TR" sz="1800" b="1" dirty="0"/>
              <a:t>. Parametreli </a:t>
            </a:r>
            <a:r>
              <a:rPr lang="tr-TR" sz="1800" b="1" dirty="0" err="1"/>
              <a:t>constructor</a:t>
            </a:r>
            <a:r>
              <a:rPr lang="tr-TR" sz="1800" b="1" dirty="0"/>
              <a:t> nedir?</a:t>
            </a:r>
          </a:p>
          <a:p>
            <a:r>
              <a:rPr lang="tr-TR" sz="1800" b="1" dirty="0">
                <a:solidFill>
                  <a:schemeClr val="accent4"/>
                </a:solidFill>
              </a:rPr>
              <a:t>Cevap: </a:t>
            </a:r>
            <a:r>
              <a:rPr lang="tr-TR" sz="1800" b="1" dirty="0">
                <a:solidFill>
                  <a:schemeClr val="accent5"/>
                </a:solidFill>
              </a:rPr>
              <a:t>Parametreli </a:t>
            </a:r>
            <a:r>
              <a:rPr lang="tr-TR" sz="1800" b="1" dirty="0" err="1">
                <a:solidFill>
                  <a:schemeClr val="accent5"/>
                </a:solidFill>
              </a:rPr>
              <a:t>constructor</a:t>
            </a:r>
            <a:r>
              <a:rPr lang="tr-TR" sz="1800" b="1" dirty="0">
                <a:solidFill>
                  <a:schemeClr val="accent5"/>
                </a:solidFill>
              </a:rPr>
              <a:t>, obje başlatılırken dışarıdan değerler alarak objeye atanmasını sağlar.</a:t>
            </a:r>
          </a:p>
          <a:p>
            <a:r>
              <a:rPr lang="fr-FR" b="1" dirty="0"/>
              <a:t>9.</a:t>
            </a:r>
            <a:r>
              <a:rPr lang="tr-TR" b="1" dirty="0" err="1"/>
              <a:t>Method'ların</a:t>
            </a:r>
            <a:r>
              <a:rPr lang="tr-TR" b="1" dirty="0"/>
              <a:t> </a:t>
            </a:r>
            <a:r>
              <a:rPr lang="tr-TR" b="1" dirty="0" err="1"/>
              <a:t>return</a:t>
            </a:r>
            <a:r>
              <a:rPr lang="tr-TR" b="1" dirty="0"/>
              <a:t> </a:t>
            </a:r>
            <a:r>
              <a:rPr lang="tr-TR" b="1" dirty="0" err="1"/>
              <a:t>type'ı</a:t>
            </a:r>
            <a:r>
              <a:rPr lang="tr-TR" b="1" dirty="0"/>
              <a:t> ne anlama gelir ve nasıl belirlenir?</a:t>
            </a:r>
            <a:endParaRPr lang="fr-FR" b="1" dirty="0"/>
          </a:p>
          <a:p>
            <a:r>
              <a:rPr lang="tr-TR" sz="1800" b="1" dirty="0">
                <a:solidFill>
                  <a:schemeClr val="accent4"/>
                </a:solidFill>
              </a:rPr>
              <a:t>Cevap</a:t>
            </a:r>
            <a:r>
              <a:rPr lang="tr-TR" sz="1800" dirty="0">
                <a:solidFill>
                  <a:schemeClr val="accent5"/>
                </a:solidFill>
              </a:rPr>
              <a:t>: </a:t>
            </a:r>
            <a:r>
              <a:rPr lang="tr-TR" b="1" dirty="0" err="1">
                <a:solidFill>
                  <a:schemeClr val="accent5"/>
                </a:solidFill>
              </a:rPr>
              <a:t>Method'un</a:t>
            </a:r>
            <a:r>
              <a:rPr lang="tr-TR" b="1" dirty="0">
                <a:solidFill>
                  <a:schemeClr val="accent5"/>
                </a:solidFill>
              </a:rPr>
              <a:t> </a:t>
            </a:r>
            <a:r>
              <a:rPr lang="tr-TR" b="1" dirty="0" err="1">
                <a:solidFill>
                  <a:schemeClr val="accent5"/>
                </a:solidFill>
              </a:rPr>
              <a:t>return</a:t>
            </a:r>
            <a:r>
              <a:rPr lang="tr-TR" b="1" dirty="0">
                <a:solidFill>
                  <a:schemeClr val="accent5"/>
                </a:solidFill>
              </a:rPr>
              <a:t> </a:t>
            </a:r>
            <a:r>
              <a:rPr lang="tr-TR" b="1" dirty="0" err="1">
                <a:solidFill>
                  <a:schemeClr val="accent5"/>
                </a:solidFill>
              </a:rPr>
              <a:t>type'ı</a:t>
            </a:r>
            <a:r>
              <a:rPr lang="tr-TR" b="1" dirty="0">
                <a:solidFill>
                  <a:schemeClr val="accent5"/>
                </a:solidFill>
              </a:rPr>
              <a:t>, </a:t>
            </a:r>
            <a:r>
              <a:rPr lang="tr-TR" b="1" dirty="0" err="1">
                <a:solidFill>
                  <a:schemeClr val="accent5"/>
                </a:solidFill>
              </a:rPr>
              <a:t>methodun</a:t>
            </a:r>
            <a:r>
              <a:rPr lang="tr-TR" b="1" dirty="0">
                <a:solidFill>
                  <a:schemeClr val="accent5"/>
                </a:solidFill>
              </a:rPr>
              <a:t> çağrıldıktan sonra döndüreceği veri türünü belirtir. Dönüş türü, </a:t>
            </a:r>
            <a:r>
              <a:rPr lang="tr-TR" b="1" dirty="0" err="1">
                <a:solidFill>
                  <a:schemeClr val="accent5"/>
                </a:solidFill>
              </a:rPr>
              <a:t>methodun</a:t>
            </a:r>
            <a:r>
              <a:rPr lang="tr-TR" b="1" dirty="0">
                <a:solidFill>
                  <a:schemeClr val="accent5"/>
                </a:solidFill>
              </a:rPr>
              <a:t> işlevine göre belirlenir.</a:t>
            </a:r>
          </a:p>
          <a:p>
            <a:pPr marL="0" indent="0">
              <a:buNone/>
            </a:pPr>
            <a:r>
              <a:rPr lang="tr-TR" sz="1800" b="1" dirty="0">
                <a:solidFill>
                  <a:schemeClr val="accent5"/>
                </a:solidFill>
              </a:rPr>
              <a:t>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9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5923C3-38AE-A610-98C8-8E2796DA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4C6D57-2295-3469-DD80-C13255D47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01" y="1540189"/>
            <a:ext cx="6591985" cy="3777622"/>
          </a:xfrm>
        </p:spPr>
        <p:txBody>
          <a:bodyPr/>
          <a:lstStyle/>
          <a:p>
            <a:endParaRPr lang="fr-FR" dirty="0">
              <a:latin typeface="Algerian" panose="04020705040A02060702" pitchFamily="82" charset="0"/>
            </a:endParaRPr>
          </a:p>
          <a:p>
            <a:endParaRPr lang="fr-FR" dirty="0">
              <a:latin typeface="Algerian" panose="04020705040A02060702" pitchFamily="82" charset="0"/>
            </a:endParaRPr>
          </a:p>
          <a:p>
            <a:endParaRPr lang="fr-FR" dirty="0">
              <a:latin typeface="Algerian" panose="04020705040A02060702" pitchFamily="82" charset="0"/>
            </a:endParaRPr>
          </a:p>
          <a:p>
            <a:endParaRPr lang="fr-FR" dirty="0">
              <a:latin typeface="Algerian" panose="04020705040A02060702" pitchFamily="82" charset="0"/>
            </a:endParaRPr>
          </a:p>
          <a:p>
            <a:r>
              <a:rPr lang="tr-TR" dirty="0">
                <a:latin typeface="Algerian" panose="04020705040A02060702" pitchFamily="82" charset="0"/>
              </a:rPr>
              <a:t>Sabırla beni dinlediğiniz için teşekkür ederim!</a:t>
            </a:r>
            <a:endParaRPr lang="fr-FR" dirty="0">
              <a:latin typeface="Algerian" panose="04020705040A02060702" pitchFamily="82" charset="0"/>
            </a:endParaRPr>
          </a:p>
          <a:p>
            <a:endParaRPr lang="fr-FR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tr-TR" dirty="0">
                <a:latin typeface="Algerian" panose="04020705040A02060702" pitchFamily="8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51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5D89DA-71A5-15D6-5A0A-59F67EC5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0D0D0D"/>
                </a:solidFill>
                <a:latin typeface="ui-sans-serif"/>
              </a:rPr>
              <a:t>Nesne Yönelimli Programlamada Temel Kavramlar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6EA4A1-E96B-EED0-8B99-243DCE9C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b="1" dirty="0"/>
          </a:p>
          <a:p>
            <a:endParaRPr lang="tr-TR" b="1" dirty="0"/>
          </a:p>
          <a:p>
            <a:r>
              <a:rPr lang="tr-TR" b="1" dirty="0"/>
              <a:t>Object-</a:t>
            </a:r>
            <a:r>
              <a:rPr lang="tr-TR" b="1" dirty="0" err="1"/>
              <a:t>Oriented</a:t>
            </a:r>
            <a:r>
              <a:rPr lang="tr-TR" b="1" dirty="0"/>
              <a:t> Programming </a:t>
            </a:r>
            <a:r>
              <a:rPr lang="tr-TR" dirty="0"/>
              <a:t>(OOP</a:t>
            </a:r>
            <a:r>
              <a:rPr lang="fr-FR" dirty="0"/>
              <a:t>- </a:t>
            </a:r>
            <a:r>
              <a:rPr lang="tr-TR" dirty="0"/>
              <a:t>Nesne Yönelimli Programlama </a:t>
            </a:r>
            <a:r>
              <a:rPr lang="fr-FR" dirty="0"/>
              <a:t>)</a:t>
            </a:r>
            <a:r>
              <a:rPr lang="tr-TR" dirty="0"/>
              <a:t> </a:t>
            </a:r>
            <a:r>
              <a:rPr lang="fr-FR" dirty="0"/>
              <a:t>;OOP ‘ de </a:t>
            </a:r>
            <a:r>
              <a:rPr lang="tr-TR" b="1" dirty="0" err="1"/>
              <a:t>class</a:t>
            </a:r>
            <a:r>
              <a:rPr lang="tr-TR" dirty="0"/>
              <a:t> (sınıf), </a:t>
            </a:r>
            <a:r>
              <a:rPr lang="tr-TR" b="1" dirty="0" err="1"/>
              <a:t>object</a:t>
            </a:r>
            <a:r>
              <a:rPr lang="tr-TR" dirty="0"/>
              <a:t> (nesne), </a:t>
            </a:r>
            <a:r>
              <a:rPr lang="tr-TR" b="1" dirty="0" err="1"/>
              <a:t>method</a:t>
            </a:r>
            <a:r>
              <a:rPr lang="tr-TR" dirty="0"/>
              <a:t> (metot) ve </a:t>
            </a:r>
            <a:r>
              <a:rPr lang="tr-TR" b="1" dirty="0" err="1"/>
              <a:t>constructor</a:t>
            </a:r>
            <a:r>
              <a:rPr lang="tr-TR" dirty="0"/>
              <a:t> (yapıcı), programlama dünyasının yapı taşlarıdır."."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674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44714C-E394-7FE8-0972-DDB74F49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982132"/>
            <a:ext cx="2520579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>
                <a:solidFill>
                  <a:srgbClr val="262626"/>
                </a:solidFill>
              </a:rPr>
              <a:t>Class Nedir ?</a:t>
            </a:r>
            <a:endParaRPr lang="tr-TR">
              <a:solidFill>
                <a:srgbClr val="262626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F7B9EB-6FF2-4455-48BA-18CBA8FA2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556932"/>
            <a:ext cx="4338918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600" b="1" dirty="0">
                <a:solidFill>
                  <a:srgbClr val="262626"/>
                </a:solidFill>
              </a:rPr>
              <a:t>Class (</a:t>
            </a:r>
            <a:r>
              <a:rPr lang="fr-FR" sz="1600" b="1" dirty="0" err="1">
                <a:solidFill>
                  <a:srgbClr val="262626"/>
                </a:solidFill>
              </a:rPr>
              <a:t>Sinif</a:t>
            </a:r>
            <a:r>
              <a:rPr lang="fr-FR" sz="1600" b="1" dirty="0">
                <a:solidFill>
                  <a:srgbClr val="262626"/>
                </a:solidFill>
              </a:rPr>
              <a:t>)</a:t>
            </a:r>
            <a:r>
              <a:rPr lang="tr-TR" sz="1600" dirty="0">
                <a:solidFill>
                  <a:srgbClr val="262626"/>
                </a:solidFill>
              </a:rPr>
              <a:t>: </a:t>
            </a:r>
            <a:r>
              <a:rPr lang="fr-FR" sz="1600" dirty="0" err="1">
                <a:solidFill>
                  <a:srgbClr val="262626"/>
                </a:solidFill>
              </a:rPr>
              <a:t>Bir</a:t>
            </a:r>
            <a:r>
              <a:rPr lang="fr-FR" sz="1600" dirty="0">
                <a:solidFill>
                  <a:srgbClr val="262626"/>
                </a:solidFill>
              </a:rPr>
              <a:t> </a:t>
            </a:r>
            <a:r>
              <a:rPr lang="fr-FR" sz="1600" dirty="0" err="1">
                <a:solidFill>
                  <a:srgbClr val="262626"/>
                </a:solidFill>
              </a:rPr>
              <a:t>urun</a:t>
            </a:r>
            <a:r>
              <a:rPr lang="fr-FR" sz="1600" dirty="0">
                <a:solidFill>
                  <a:srgbClr val="262626"/>
                </a:solidFill>
              </a:rPr>
              <a:t> </a:t>
            </a:r>
            <a:r>
              <a:rPr lang="tr-TR" sz="1600" dirty="0">
                <a:solidFill>
                  <a:srgbClr val="262626"/>
                </a:solidFill>
              </a:rPr>
              <a:t>oluşturmak için kullanılan</a:t>
            </a:r>
            <a:r>
              <a:rPr lang="fr-FR" sz="1600" dirty="0">
                <a:solidFill>
                  <a:srgbClr val="262626"/>
                </a:solidFill>
              </a:rPr>
              <a:t> </a:t>
            </a:r>
            <a:r>
              <a:rPr lang="fr-FR" sz="1600" b="1" dirty="0" err="1">
                <a:solidFill>
                  <a:srgbClr val="262626"/>
                </a:solidFill>
              </a:rPr>
              <a:t>kaliplardir</a:t>
            </a:r>
            <a:r>
              <a:rPr lang="fr-FR" sz="1600" b="1" dirty="0">
                <a:solidFill>
                  <a:srgbClr val="262626"/>
                </a:solidFill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600" b="1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r>
              <a:rPr lang="tr-TR" sz="1600" dirty="0">
                <a:solidFill>
                  <a:srgbClr val="262626"/>
                </a:solidFill>
              </a:rPr>
              <a:t>Java'da bir </a:t>
            </a:r>
            <a:r>
              <a:rPr lang="tr-TR" sz="1600" dirty="0"/>
              <a:t>Class, bir nesnenin </a:t>
            </a:r>
            <a:r>
              <a:rPr lang="tr-TR" sz="1600" b="1" dirty="0"/>
              <a:t>özelliklerini</a:t>
            </a:r>
            <a:r>
              <a:rPr lang="tr-TR" sz="1600" dirty="0"/>
              <a:t> ve </a:t>
            </a:r>
            <a:r>
              <a:rPr lang="tr-TR" sz="1600" b="1" dirty="0"/>
              <a:t>davranışlarını</a:t>
            </a:r>
            <a:r>
              <a:rPr lang="tr-TR" sz="1600" dirty="0"/>
              <a:t> tanımlayan bir şablondur.</a:t>
            </a:r>
            <a:endParaRPr lang="fr-FR" sz="16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600" b="1" dirty="0">
                <a:solidFill>
                  <a:srgbClr val="262626"/>
                </a:solidFill>
              </a:rPr>
              <a:t>Class</a:t>
            </a:r>
            <a:r>
              <a:rPr lang="tr-TR" sz="1600" b="1" dirty="0">
                <a:solidFill>
                  <a:srgbClr val="262626"/>
                </a:solidFill>
              </a:rPr>
              <a:t>, </a:t>
            </a:r>
            <a:r>
              <a:rPr lang="fr-FR" sz="1600" b="1" dirty="0">
                <a:solidFill>
                  <a:srgbClr val="262626"/>
                </a:solidFill>
              </a:rPr>
              <a:t> </a:t>
            </a:r>
            <a:r>
              <a:rPr lang="fr-FR" sz="1600" b="1" dirty="0" err="1">
                <a:solidFill>
                  <a:srgbClr val="262626"/>
                </a:solidFill>
              </a:rPr>
              <a:t>objenin</a:t>
            </a:r>
            <a:r>
              <a:rPr lang="fr-FR" sz="1600" b="1" dirty="0">
                <a:solidFill>
                  <a:srgbClr val="262626"/>
                </a:solidFill>
              </a:rPr>
              <a:t> </a:t>
            </a:r>
            <a:r>
              <a:rPr lang="tr-TR" sz="1600" b="1" dirty="0">
                <a:solidFill>
                  <a:srgbClr val="262626"/>
                </a:solidFill>
              </a:rPr>
              <a:t>nasıl olacağını tanımlar ama henüz ortada bir nesne yoktur</a:t>
            </a:r>
            <a:r>
              <a:rPr lang="tr-TR" sz="1600" dirty="0">
                <a:solidFill>
                  <a:srgbClr val="262626"/>
                </a:solidFill>
              </a:rPr>
              <a:t>.</a:t>
            </a:r>
            <a:endParaRPr lang="fr-FR" sz="1600" dirty="0">
              <a:solidFill>
                <a:srgbClr val="262626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tr-TR" sz="1300" b="1" dirty="0">
              <a:solidFill>
                <a:srgbClr val="262626"/>
              </a:solidFill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3E8A7F6B-6123-98D6-9056-9A3C02D1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82" y="3901647"/>
            <a:ext cx="1508830" cy="1698042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41710BBD-C636-2FDF-D5BD-555E02FDF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27" y="1086678"/>
            <a:ext cx="3203241" cy="2814969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9EC26CA3-8FAA-45E7-59A4-3B408D7C6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268" y="3901648"/>
            <a:ext cx="1675456" cy="1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E5C279-23E7-0F9B-E55E-BD85E4BE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868" y="982133"/>
            <a:ext cx="2520579" cy="662736"/>
          </a:xfrm>
        </p:spPr>
        <p:txBody>
          <a:bodyPr>
            <a:normAutofit/>
          </a:bodyPr>
          <a:lstStyle/>
          <a:p>
            <a:r>
              <a:rPr lang="fr-FR" sz="2400" b="1" dirty="0"/>
              <a:t>Java’ da Class</a:t>
            </a:r>
            <a:endParaRPr lang="tr-TR" sz="2400" b="1" dirty="0"/>
          </a:p>
        </p:txBody>
      </p:sp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3348D729-995F-8148-6E32-6C2795EA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1654" r="1" b="11114"/>
          <a:stretch/>
        </p:blipFill>
        <p:spPr>
          <a:xfrm>
            <a:off x="5327200" y="1601553"/>
            <a:ext cx="3409112" cy="455750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C511C25-68B2-C853-BF03-255E85669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9" y="1601553"/>
            <a:ext cx="4438150" cy="4781318"/>
          </a:xfrm>
          <a:prstGeom prst="rect">
            <a:avLst/>
          </a:prstGeom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F2B2F636-359F-F446-4BAE-7B577A445AD6}"/>
              </a:ext>
            </a:extLst>
          </p:cNvPr>
          <p:cNvSpPr/>
          <p:nvPr/>
        </p:nvSpPr>
        <p:spPr>
          <a:xfrm>
            <a:off x="975229" y="5446508"/>
            <a:ext cx="3748472" cy="644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{Variable, </a:t>
            </a:r>
            <a:r>
              <a:rPr lang="fr-FR" sz="1200" b="1" dirty="0" err="1">
                <a:solidFill>
                  <a:schemeClr val="tx1"/>
                </a:solidFill>
              </a:rPr>
              <a:t>Metod</a:t>
            </a:r>
            <a:r>
              <a:rPr lang="fr-FR" sz="1200" dirty="0">
                <a:solidFill>
                  <a:schemeClr val="tx1"/>
                </a:solidFill>
              </a:rPr>
              <a:t>} ile </a:t>
            </a:r>
            <a:r>
              <a:rPr lang="fr-FR" sz="1200" dirty="0" err="1">
                <a:solidFill>
                  <a:schemeClr val="tx1"/>
                </a:solidFill>
              </a:rPr>
              <a:t>baslayan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kisim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b="1" dirty="0">
                <a:solidFill>
                  <a:schemeClr val="tx1"/>
                </a:solidFill>
              </a:rPr>
              <a:t>Class Body </a:t>
            </a:r>
            <a:r>
              <a:rPr lang="fr-FR" sz="1200" dirty="0" err="1">
                <a:solidFill>
                  <a:schemeClr val="tx1"/>
                </a:solidFill>
              </a:rPr>
              <a:t>olarak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isimlendirilir</a:t>
            </a:r>
            <a:endParaRPr lang="tr-TR" sz="1200" dirty="0">
              <a:solidFill>
                <a:schemeClr val="tx1"/>
              </a:solidFill>
            </a:endParaRP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AE206F5B-A8CE-4D3E-1EC3-D66E153C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200" y="1578547"/>
            <a:ext cx="3663062" cy="52141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0317F7BC-6689-AF0A-F9C3-A452113C6B51}"/>
                  </a:ext>
                </a:extLst>
              </p14:cNvPr>
              <p14:cNvContentPartPr/>
              <p14:nvPr/>
            </p14:nvContentPartPr>
            <p14:xfrm>
              <a:off x="6221393" y="1620353"/>
              <a:ext cx="92880" cy="11160"/>
            </p14:xfrm>
          </p:contentPart>
        </mc:Choice>
        <mc:Fallback xmlns=""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0317F7BC-6689-AF0A-F9C3-A452113C6B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7753" y="1512713"/>
                <a:ext cx="200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8CBD0035-7EC1-27FC-E354-332A055C5BB3}"/>
                  </a:ext>
                </a:extLst>
              </p14:cNvPr>
              <p14:cNvContentPartPr/>
              <p14:nvPr/>
            </p14:nvContentPartPr>
            <p14:xfrm>
              <a:off x="5403473" y="6424553"/>
              <a:ext cx="39600" cy="256680"/>
            </p14:xfrm>
          </p:contentPart>
        </mc:Choice>
        <mc:Fallback xmlns=""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8CBD0035-7EC1-27FC-E354-332A055C5B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9473" y="6316553"/>
                <a:ext cx="147240" cy="4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38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91B608-7A3D-D1DA-B2FC-67069E72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36" y="1092200"/>
            <a:ext cx="2520579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dirty="0">
                <a:solidFill>
                  <a:srgbClr val="262626"/>
                </a:solidFill>
              </a:rPr>
              <a:t>Object (</a:t>
            </a:r>
            <a:r>
              <a:rPr lang="fr-FR" sz="2800" dirty="0" err="1">
                <a:solidFill>
                  <a:srgbClr val="262626"/>
                </a:solidFill>
              </a:rPr>
              <a:t>Nesne</a:t>
            </a:r>
            <a:r>
              <a:rPr lang="fr-FR" sz="2800" dirty="0">
                <a:solidFill>
                  <a:srgbClr val="262626"/>
                </a:solidFill>
              </a:rPr>
              <a:t>) </a:t>
            </a:r>
            <a:r>
              <a:rPr lang="fr-FR" sz="2800" dirty="0" err="1">
                <a:solidFill>
                  <a:srgbClr val="262626"/>
                </a:solidFill>
              </a:rPr>
              <a:t>Nedir</a:t>
            </a:r>
            <a:r>
              <a:rPr lang="fr-FR" sz="2800" dirty="0">
                <a:solidFill>
                  <a:srgbClr val="262626"/>
                </a:solidFill>
              </a:rPr>
              <a:t> ?</a:t>
            </a:r>
            <a:endParaRPr lang="tr-TR" sz="2800" dirty="0">
              <a:solidFill>
                <a:srgbClr val="262626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D1A271-3BC8-64F2-AF22-BF5220D0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8" y="2556932"/>
            <a:ext cx="2520578" cy="33189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fr-FR" sz="10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r>
              <a:rPr lang="tr-TR" sz="1200" b="1" dirty="0" err="1">
                <a:solidFill>
                  <a:srgbClr val="262626"/>
                </a:solidFill>
              </a:rPr>
              <a:t>Obj</a:t>
            </a:r>
            <a:r>
              <a:rPr lang="fr-FR" sz="1200" b="1" dirty="0" err="1">
                <a:solidFill>
                  <a:srgbClr val="262626"/>
                </a:solidFill>
              </a:rPr>
              <a:t>ect</a:t>
            </a:r>
            <a:r>
              <a:rPr lang="tr-TR" sz="1200" b="1" dirty="0">
                <a:solidFill>
                  <a:srgbClr val="262626"/>
                </a:solidFill>
              </a:rPr>
              <a:t> (Nesne</a:t>
            </a:r>
            <a:r>
              <a:rPr lang="tr-TR" sz="1200" dirty="0">
                <a:solidFill>
                  <a:srgbClr val="262626"/>
                </a:solidFill>
              </a:rPr>
              <a:t>)</a:t>
            </a:r>
            <a:r>
              <a:rPr lang="fr-FR" sz="1200" dirty="0">
                <a:solidFill>
                  <a:srgbClr val="262626"/>
                </a:solidFill>
              </a:rPr>
              <a:t>:</a:t>
            </a:r>
            <a:r>
              <a:rPr lang="tr-TR" sz="1200" dirty="0">
                <a:solidFill>
                  <a:srgbClr val="262626"/>
                </a:solidFill>
              </a:rPr>
              <a:t> </a:t>
            </a:r>
            <a:r>
              <a:rPr lang="fr-FR" sz="1200" dirty="0">
                <a:solidFill>
                  <a:srgbClr val="262626"/>
                </a:solidFill>
              </a:rPr>
              <a:t>K</a:t>
            </a:r>
            <a:r>
              <a:rPr lang="tr-TR" sz="1200" dirty="0" err="1">
                <a:solidFill>
                  <a:srgbClr val="262626"/>
                </a:solidFill>
              </a:rPr>
              <a:t>alıptan</a:t>
            </a:r>
            <a:r>
              <a:rPr lang="tr-TR" sz="1200" dirty="0">
                <a:solidFill>
                  <a:srgbClr val="262626"/>
                </a:solidFill>
              </a:rPr>
              <a:t> üretilmiş</a:t>
            </a:r>
            <a:r>
              <a:rPr lang="fr-FR" sz="1200" dirty="0">
                <a:solidFill>
                  <a:srgbClr val="262626"/>
                </a:solidFill>
              </a:rPr>
              <a:t> elle </a:t>
            </a:r>
            <a:r>
              <a:rPr lang="fr-FR" sz="1200" dirty="0" err="1">
                <a:solidFill>
                  <a:srgbClr val="262626"/>
                </a:solidFill>
              </a:rPr>
              <a:t>tutulur</a:t>
            </a:r>
            <a:r>
              <a:rPr lang="tr-TR" sz="1200" dirty="0">
                <a:solidFill>
                  <a:srgbClr val="262626"/>
                </a:solidFill>
              </a:rPr>
              <a:t> somut bir örnek</a:t>
            </a:r>
            <a:r>
              <a:rPr lang="fr-FR" sz="1200" dirty="0">
                <a:solidFill>
                  <a:srgbClr val="262626"/>
                </a:solidFill>
              </a:rPr>
              <a:t>tir.</a:t>
            </a:r>
          </a:p>
          <a:p>
            <a:pPr>
              <a:lnSpc>
                <a:spcPct val="90000"/>
              </a:lnSpc>
            </a:pPr>
            <a:r>
              <a:rPr lang="tr-TR" sz="1200" b="1" dirty="0">
                <a:solidFill>
                  <a:srgbClr val="262626"/>
                </a:solidFill>
              </a:rPr>
              <a:t>Java'da Nesnenin Tanımı:</a:t>
            </a:r>
            <a:endParaRPr lang="fr-FR" sz="1200" b="1" dirty="0">
              <a:solidFill>
                <a:srgbClr val="262626"/>
              </a:solidFill>
            </a:endParaRPr>
          </a:p>
          <a:p>
            <a:pPr marL="536575" indent="-179388">
              <a:lnSpc>
                <a:spcPct val="90000"/>
              </a:lnSpc>
            </a:pPr>
            <a:r>
              <a:rPr lang="fr-FR" sz="1200" b="1" dirty="0">
                <a:solidFill>
                  <a:srgbClr val="262626"/>
                </a:solidFill>
              </a:rPr>
              <a:t>Object</a:t>
            </a:r>
            <a:r>
              <a:rPr lang="tr-TR" sz="1200" dirty="0">
                <a:solidFill>
                  <a:srgbClr val="262626"/>
                </a:solidFill>
              </a:rPr>
              <a:t>, bellekte yer kaplayan ve </a:t>
            </a:r>
            <a:r>
              <a:rPr lang="fr-FR" sz="1200" dirty="0" err="1">
                <a:solidFill>
                  <a:srgbClr val="262626"/>
                </a:solidFill>
              </a:rPr>
              <a:t>classin</a:t>
            </a:r>
            <a:r>
              <a:rPr lang="tr-TR" sz="1200" dirty="0">
                <a:solidFill>
                  <a:srgbClr val="262626"/>
                </a:solidFill>
              </a:rPr>
              <a:t> özelliklerini ve davranışlarını taşıyan bir</a:t>
            </a:r>
            <a:r>
              <a:rPr lang="fr-FR" sz="1200" dirty="0">
                <a:solidFill>
                  <a:srgbClr val="262626"/>
                </a:solidFill>
              </a:rPr>
              <a:t> </a:t>
            </a:r>
            <a:r>
              <a:rPr lang="fr-FR" sz="1200" dirty="0" err="1">
                <a:solidFill>
                  <a:srgbClr val="262626"/>
                </a:solidFill>
              </a:rPr>
              <a:t>somut</a:t>
            </a:r>
            <a:r>
              <a:rPr lang="fr-FR" sz="1200" dirty="0">
                <a:solidFill>
                  <a:srgbClr val="262626"/>
                </a:solidFill>
              </a:rPr>
              <a:t> </a:t>
            </a:r>
            <a:r>
              <a:rPr lang="fr-FR" sz="1200" dirty="0" err="1">
                <a:solidFill>
                  <a:srgbClr val="262626"/>
                </a:solidFill>
              </a:rPr>
              <a:t>bir</a:t>
            </a:r>
            <a:r>
              <a:rPr lang="fr-FR" sz="1200" dirty="0">
                <a:solidFill>
                  <a:srgbClr val="262626"/>
                </a:solidFill>
              </a:rPr>
              <a:t> </a:t>
            </a:r>
            <a:r>
              <a:rPr lang="fr-FR" sz="1200" dirty="0" err="1">
                <a:solidFill>
                  <a:srgbClr val="262626"/>
                </a:solidFill>
              </a:rPr>
              <a:t>ornektir</a:t>
            </a:r>
            <a:endParaRPr lang="tr-TR" sz="1200" dirty="0">
              <a:solidFill>
                <a:srgbClr val="262626"/>
              </a:solidFill>
            </a:endParaRPr>
          </a:p>
          <a:p>
            <a:pPr marL="536575" indent="-179388">
              <a:lnSpc>
                <a:spcPct val="90000"/>
              </a:lnSpc>
            </a:pPr>
            <a:r>
              <a:rPr lang="fr-FR" sz="1200" dirty="0">
                <a:solidFill>
                  <a:srgbClr val="262626"/>
                </a:solidFill>
              </a:rPr>
              <a:t>Class</a:t>
            </a:r>
            <a:r>
              <a:rPr lang="tr-TR" sz="1200" dirty="0">
                <a:solidFill>
                  <a:srgbClr val="262626"/>
                </a:solidFill>
              </a:rPr>
              <a:t> bir </a:t>
            </a:r>
            <a:r>
              <a:rPr lang="tr-TR" sz="1200" b="1" dirty="0">
                <a:solidFill>
                  <a:srgbClr val="262626"/>
                </a:solidFill>
              </a:rPr>
              <a:t>kalıp</a:t>
            </a:r>
            <a:r>
              <a:rPr lang="tr-TR" sz="1200" dirty="0">
                <a:solidFill>
                  <a:srgbClr val="262626"/>
                </a:solidFill>
              </a:rPr>
              <a:t> ya da </a:t>
            </a:r>
            <a:r>
              <a:rPr lang="tr-TR" sz="1200" b="1" dirty="0">
                <a:solidFill>
                  <a:srgbClr val="262626"/>
                </a:solidFill>
              </a:rPr>
              <a:t>şablon</a:t>
            </a:r>
            <a:r>
              <a:rPr lang="tr-TR" sz="1200" dirty="0">
                <a:solidFill>
                  <a:srgbClr val="262626"/>
                </a:solidFill>
              </a:rPr>
              <a:t> gibiyken, </a:t>
            </a:r>
            <a:r>
              <a:rPr lang="fr-FR" sz="1200" dirty="0" err="1">
                <a:solidFill>
                  <a:srgbClr val="262626"/>
                </a:solidFill>
              </a:rPr>
              <a:t>object</a:t>
            </a:r>
            <a:r>
              <a:rPr lang="tr-TR" sz="1200" dirty="0">
                <a:solidFill>
                  <a:srgbClr val="262626"/>
                </a:solidFill>
              </a:rPr>
              <a:t> o kalıptan oluşturulan gerçek, somut bir</a:t>
            </a:r>
            <a:r>
              <a:rPr lang="fr-FR" sz="1200" dirty="0">
                <a:solidFill>
                  <a:srgbClr val="262626"/>
                </a:solidFill>
              </a:rPr>
              <a:t> </a:t>
            </a:r>
            <a:r>
              <a:rPr lang="fr-FR" sz="1200" dirty="0" err="1">
                <a:solidFill>
                  <a:srgbClr val="262626"/>
                </a:solidFill>
              </a:rPr>
              <a:t>varlik</a:t>
            </a:r>
            <a:r>
              <a:rPr lang="fr-FR" sz="1200" dirty="0">
                <a:solidFill>
                  <a:srgbClr val="262626"/>
                </a:solidFill>
              </a:rPr>
              <a:t>.</a:t>
            </a:r>
            <a:endParaRPr lang="tr-TR" sz="1000" dirty="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endParaRPr lang="fr-FR" sz="1000" dirty="0">
              <a:solidFill>
                <a:srgbClr val="262626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D673743-C39F-F25B-B1C6-1FEB37ECD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85" y="1092200"/>
            <a:ext cx="4300172" cy="172457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EF735FA-B850-3B4F-9C87-0F2884471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549" y="2941968"/>
            <a:ext cx="2470996" cy="254014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96705AA-C0B6-F2E2-66C7-E372C1CF7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27" y="2941968"/>
            <a:ext cx="2056247" cy="25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40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BA5E48-F196-EADA-3B9C-3F2D95E1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568" y="1039452"/>
            <a:ext cx="4702567" cy="1303867"/>
          </a:xfrm>
        </p:spPr>
        <p:txBody>
          <a:bodyPr>
            <a:normAutofit/>
          </a:bodyPr>
          <a:lstStyle/>
          <a:p>
            <a:r>
              <a:rPr lang="fr-FR" dirty="0" err="1"/>
              <a:t>Javada</a:t>
            </a:r>
            <a:r>
              <a:rPr lang="fr-FR" dirty="0"/>
              <a:t> Object</a:t>
            </a:r>
            <a:endParaRPr lang="tr-TR" dirty="0"/>
          </a:p>
        </p:txBody>
      </p:sp>
      <p:sp>
        <p:nvSpPr>
          <p:cNvPr id="25" name="İçerik Yer Tutucusu 24">
            <a:extLst>
              <a:ext uri="{FF2B5EF4-FFF2-40B4-BE49-F238E27FC236}">
                <a16:creationId xmlns:a16="http://schemas.microsoft.com/office/drawing/2014/main" id="{32B7200C-0BBF-1381-E541-FDD284A0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673" y="1497106"/>
            <a:ext cx="4453773" cy="3954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0" lang="fr-FR" sz="1200" b="1" i="0" u="none" strike="noStrike" kern="1200" cap="none" spc="0" normalizeH="0" baseline="0" noProof="0" dirty="0">
              <a:ln w="3175" cmpd="sng">
                <a:noFill/>
              </a:ln>
              <a:solidFill>
                <a:schemeClr val="accent4"/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  <a:p>
            <a:r>
              <a:rPr lang="tr-TR" sz="1800" b="1" dirty="0">
                <a:solidFill>
                  <a:srgbClr val="262626"/>
                </a:solidFill>
              </a:rPr>
              <a:t>Java’da </a:t>
            </a:r>
            <a:r>
              <a:rPr lang="fr-FR" sz="1800" b="1" dirty="0" err="1">
                <a:solidFill>
                  <a:srgbClr val="262626"/>
                </a:solidFill>
              </a:rPr>
              <a:t>object</a:t>
            </a:r>
            <a:r>
              <a:rPr lang="tr-TR" sz="1800" b="1" dirty="0">
                <a:solidFill>
                  <a:srgbClr val="262626"/>
                </a:solidFill>
              </a:rPr>
              <a:t>, </a:t>
            </a:r>
            <a:r>
              <a:rPr lang="tr-TR" sz="1800" dirty="0">
                <a:solidFill>
                  <a:srgbClr val="262626"/>
                </a:solidFill>
              </a:rPr>
              <a:t>sınıftan </a:t>
            </a:r>
            <a:r>
              <a:rPr lang="tr-TR" sz="2400" b="1" dirty="0" err="1">
                <a:solidFill>
                  <a:srgbClr val="C00000"/>
                </a:solidFill>
              </a:rPr>
              <a:t>new</a:t>
            </a:r>
            <a:r>
              <a:rPr lang="tr-TR" sz="2400" b="1" dirty="0">
                <a:solidFill>
                  <a:srgbClr val="262626"/>
                </a:solidFill>
              </a:rPr>
              <a:t> </a:t>
            </a:r>
            <a:r>
              <a:rPr lang="tr-TR" sz="1800" dirty="0">
                <a:solidFill>
                  <a:srgbClr val="262626"/>
                </a:solidFill>
              </a:rPr>
              <a:t>anahtar kelimesiyle oluşturulur</a:t>
            </a:r>
            <a:endParaRPr kumimoji="0" lang="fr-FR" b="1" i="0" u="none" strike="noStrike" kern="1200" cap="none" spc="0" normalizeH="0" baseline="0" noProof="0" dirty="0">
              <a:ln w="3175" cmpd="sng">
                <a:noFill/>
              </a:ln>
              <a:solidFill>
                <a:schemeClr val="accent1"/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  <a:p>
            <a:endParaRPr lang="fr-FR" b="1" dirty="0">
              <a:ln w="3175" cmpd="sng">
                <a:noFill/>
              </a:ln>
              <a:solidFill>
                <a:schemeClr val="accent1"/>
              </a:solidFill>
              <a:latin typeface="Garamond" panose="02020404030301010803"/>
              <a:ea typeface="+mj-ea"/>
              <a:cs typeface="+mj-cs"/>
            </a:endParaRPr>
          </a:p>
          <a:p>
            <a:r>
              <a:rPr kumimoji="0" lang="tr-T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Araba</a:t>
            </a:r>
            <a:r>
              <a:rPr kumimoji="0" lang="tr-T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</a:t>
            </a:r>
            <a:r>
              <a:rPr kumimoji="0" lang="tr-T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</a:t>
            </a:r>
            <a:r>
              <a:rPr kumimoji="0" lang="fr-F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 </a:t>
            </a:r>
            <a:r>
              <a:rPr kumimoji="0" lang="tr-T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araba1  </a:t>
            </a:r>
            <a:r>
              <a:rPr kumimoji="0" lang="fr-F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  </a:t>
            </a:r>
            <a:r>
              <a:rPr kumimoji="0" lang="tr-T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</a:t>
            </a:r>
            <a:r>
              <a:rPr kumimoji="0" lang="tr-T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=</a:t>
            </a:r>
            <a:r>
              <a:rPr kumimoji="0" lang="tr-TR" b="0" i="0" u="none" strike="noStrike" kern="1200" cap="none" spc="0" normalizeH="0" baseline="0" noProof="0" dirty="0">
                <a:ln w="3175" cmpd="sng">
                  <a:noFill/>
                </a:ln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</a:t>
            </a:r>
            <a:r>
              <a:rPr kumimoji="0" lang="fr-FR" b="0" i="0" u="none" strike="noStrike" kern="1200" cap="none" spc="0" normalizeH="0" baseline="0" noProof="0" dirty="0">
                <a:ln w="3175" cmpd="sng">
                  <a:noFill/>
                </a:ln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  </a:t>
            </a:r>
            <a:r>
              <a:rPr kumimoji="0" lang="tr-TR" b="1" i="0" u="none" strike="noStrike" kern="1200" cap="none" spc="0" normalizeH="0" baseline="0" noProof="0" dirty="0" err="1">
                <a:ln w="3175" cmpd="sng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new</a:t>
            </a:r>
            <a:r>
              <a:rPr kumimoji="0" lang="tr-TR" b="0" i="0" u="none" strike="noStrike" kern="1200" cap="none" spc="0" normalizeH="0" baseline="0" noProof="0" dirty="0">
                <a:ln w="3175" cmpd="sng">
                  <a:noFill/>
                </a:ln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  </a:t>
            </a:r>
            <a:r>
              <a:rPr kumimoji="0" lang="fr-FR" b="0" i="0" u="none" strike="noStrike" kern="1200" cap="none" spc="0" normalizeH="0" baseline="0" noProof="0" dirty="0">
                <a:ln w="3175" cmpd="sng">
                  <a:noFill/>
                </a:ln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 </a:t>
            </a:r>
            <a:r>
              <a:rPr kumimoji="0" lang="tr-TR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Araba(); </a:t>
            </a:r>
            <a:br>
              <a:rPr kumimoji="0" lang="tr-TR" b="0" i="0" u="none" strike="noStrike" kern="1200" cap="none" spc="0" normalizeH="0" baseline="0" noProof="0" dirty="0">
                <a:ln w="3175" cmpd="sng">
                  <a:noFill/>
                </a:ln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</a:br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9DEBB45-05B9-AAC2-EC77-BF97F4AF5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3" y="609600"/>
            <a:ext cx="3407726" cy="6064834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7A013C0E-17F8-7C1F-F86A-8A8B89532B45}"/>
              </a:ext>
            </a:extLst>
          </p:cNvPr>
          <p:cNvSpPr txBox="1"/>
          <p:nvPr/>
        </p:nvSpPr>
        <p:spPr>
          <a:xfrm>
            <a:off x="4015052" y="3558910"/>
            <a:ext cx="34077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Araba </a:t>
            </a:r>
            <a:r>
              <a:rPr lang="fr-FR" dirty="0"/>
              <a:t>class </a:t>
            </a:r>
            <a:r>
              <a:rPr lang="fr-FR" dirty="0" err="1"/>
              <a:t>ismi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14B4D40D-F099-4ABD-001B-C275AEAE4B4A}"/>
              </a:ext>
            </a:extLst>
          </p:cNvPr>
          <p:cNvSpPr txBox="1"/>
          <p:nvPr/>
        </p:nvSpPr>
        <p:spPr>
          <a:xfrm>
            <a:off x="4015050" y="3985562"/>
            <a:ext cx="34077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/>
                </a:solidFill>
              </a:rPr>
              <a:t>araba1</a:t>
            </a:r>
            <a:r>
              <a:rPr lang="fr-FR" dirty="0"/>
              <a:t>  </a:t>
            </a:r>
            <a:r>
              <a:rPr lang="fr-FR" dirty="0" err="1"/>
              <a:t>uretilecek</a:t>
            </a:r>
            <a:r>
              <a:rPr lang="fr-FR" dirty="0"/>
              <a:t> </a:t>
            </a:r>
            <a:r>
              <a:rPr lang="fr-FR" dirty="0" err="1"/>
              <a:t>object</a:t>
            </a:r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F846738B-C189-99D2-EA7B-1BFCF5E38E5A}"/>
              </a:ext>
            </a:extLst>
          </p:cNvPr>
          <p:cNvSpPr txBox="1"/>
          <p:nvPr/>
        </p:nvSpPr>
        <p:spPr>
          <a:xfrm>
            <a:off x="3984792" y="4400206"/>
            <a:ext cx="34379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/>
              <a:t>= </a:t>
            </a:r>
            <a:r>
              <a:rPr lang="fr-FR" sz="1400" dirty="0"/>
              <a:t>    </a:t>
            </a:r>
            <a:r>
              <a:rPr lang="fr-FR" sz="1400" dirty="0" err="1"/>
              <a:t>Atama</a:t>
            </a:r>
            <a:r>
              <a:rPr lang="fr-FR" sz="1400" dirty="0"/>
              <a:t> </a:t>
            </a:r>
            <a:r>
              <a:rPr lang="fr-FR" sz="1400" dirty="0" err="1"/>
              <a:t>operatoru</a:t>
            </a:r>
            <a:r>
              <a:rPr lang="fr-FR" sz="1400" dirty="0"/>
              <a:t>   </a:t>
            </a:r>
            <a:endParaRPr lang="tr-TR" sz="140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4FF5C846-79B4-9899-4B8D-4AF572B15CFB}"/>
              </a:ext>
            </a:extLst>
          </p:cNvPr>
          <p:cNvSpPr txBox="1"/>
          <p:nvPr/>
        </p:nvSpPr>
        <p:spPr>
          <a:xfrm>
            <a:off x="4015052" y="4768448"/>
            <a:ext cx="34379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0000"/>
                </a:solidFill>
              </a:rPr>
              <a:t>new  </a:t>
            </a:r>
            <a:r>
              <a:rPr lang="fr-FR" sz="1400" dirty="0" err="1"/>
              <a:t>yeni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 </a:t>
            </a:r>
            <a:r>
              <a:rPr lang="fr-FR" sz="1400" dirty="0" err="1"/>
              <a:t>uretilecek</a:t>
            </a:r>
            <a:endParaRPr lang="tr-TR" sz="1400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ABF8F4E-FFF0-D602-0135-AFC04F8D62BE}"/>
              </a:ext>
            </a:extLst>
          </p:cNvPr>
          <p:cNvSpPr txBox="1"/>
          <p:nvPr/>
        </p:nvSpPr>
        <p:spPr>
          <a:xfrm>
            <a:off x="4015050" y="5178166"/>
            <a:ext cx="34379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Araba </a:t>
            </a:r>
            <a:r>
              <a:rPr lang="fr-FR" sz="1400" b="1" dirty="0"/>
              <a:t>()  ………………?</a:t>
            </a:r>
            <a:endParaRPr lang="tr-TR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3B5854F4-161B-1657-CA20-12D97086919E}"/>
                  </a:ext>
                </a:extLst>
              </p14:cNvPr>
              <p14:cNvContentPartPr/>
              <p14:nvPr/>
            </p14:nvContentPartPr>
            <p14:xfrm>
              <a:off x="779633" y="5124953"/>
              <a:ext cx="1159200" cy="84600"/>
            </p14:xfrm>
          </p:contentPart>
        </mc:Choice>
        <mc:Fallback xmlns=""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3B5854F4-161B-1657-CA20-12D9708691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993" y="5017313"/>
                <a:ext cx="126684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87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FECF35-F952-0D9A-7DA0-1F5395D7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831" y="939993"/>
            <a:ext cx="3102795" cy="1280890"/>
          </a:xfrm>
        </p:spPr>
        <p:txBody>
          <a:bodyPr>
            <a:normAutofit/>
          </a:bodyPr>
          <a:lstStyle/>
          <a:p>
            <a:r>
              <a:rPr lang="fr-FR" sz="2800" dirty="0" err="1"/>
              <a:t>Metot</a:t>
            </a:r>
            <a:r>
              <a:rPr lang="fr-FR" sz="2800" dirty="0"/>
              <a:t> </a:t>
            </a:r>
            <a:r>
              <a:rPr lang="fr-FR" sz="2800" dirty="0" err="1"/>
              <a:t>Nedir</a:t>
            </a:r>
            <a:r>
              <a:rPr lang="fr-FR" sz="2800" dirty="0"/>
              <a:t> ?</a:t>
            </a:r>
            <a:endParaRPr lang="tr-TR" sz="2800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D2CAF238-9D2D-3302-23B5-569299BF7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956" y="1540187"/>
            <a:ext cx="3582538" cy="5255060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000000"/>
                </a:solidFill>
              </a:rPr>
              <a:t>Metot </a:t>
            </a:r>
            <a:r>
              <a:rPr lang="fr-FR" b="1" dirty="0">
                <a:solidFill>
                  <a:srgbClr val="000000"/>
                </a:solidFill>
              </a:rPr>
              <a:t>,</a:t>
            </a:r>
            <a:r>
              <a:rPr lang="tr-TR" sz="1500" dirty="0"/>
              <a:t>bir nesnenin gerçekleştirebileceği işlemleri tanımlayan bir fonksiyondur. </a:t>
            </a:r>
            <a:endParaRPr lang="tr-TR" sz="1500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tr-TR" dirty="0">
                <a:solidFill>
                  <a:srgbClr val="000000"/>
                </a:solidFill>
              </a:rPr>
              <a:t>Mesela:</a:t>
            </a:r>
            <a:endParaRPr lang="fr-FR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b="1" dirty="0" err="1">
                <a:solidFill>
                  <a:srgbClr val="000000"/>
                </a:solidFill>
              </a:rPr>
              <a:t>Karıştır</a:t>
            </a:r>
            <a:r>
              <a:rPr lang="fr-FR" b="1" dirty="0">
                <a:solidFill>
                  <a:srgbClr val="000000"/>
                </a:solidFill>
              </a:rPr>
              <a:t>: </a:t>
            </a:r>
            <a:r>
              <a:rPr lang="fr-FR" dirty="0" err="1">
                <a:solidFill>
                  <a:srgbClr val="000000"/>
                </a:solidFill>
              </a:rPr>
              <a:t>Kek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malzemelerini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karıştırır</a:t>
            </a:r>
            <a:endParaRPr lang="tr-TR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b="1" dirty="0" err="1">
                <a:solidFill>
                  <a:srgbClr val="000000"/>
                </a:solidFill>
              </a:rPr>
              <a:t>Pişir</a:t>
            </a:r>
            <a:r>
              <a:rPr lang="fr-FR" b="1" dirty="0">
                <a:solidFill>
                  <a:srgbClr val="000000"/>
                </a:solidFill>
              </a:rPr>
              <a:t>: </a:t>
            </a:r>
            <a:r>
              <a:rPr lang="fr-FR" dirty="0">
                <a:solidFill>
                  <a:srgbClr val="000000"/>
                </a:solidFill>
              </a:rPr>
              <a:t>Keki </a:t>
            </a:r>
            <a:r>
              <a:rPr lang="fr-FR" dirty="0" err="1">
                <a:solidFill>
                  <a:srgbClr val="000000"/>
                </a:solidFill>
              </a:rPr>
              <a:t>fırında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pişirir</a:t>
            </a:r>
            <a:r>
              <a:rPr lang="fr-FR" b="1" dirty="0">
                <a:solidFill>
                  <a:srgbClr val="000000"/>
                </a:solidFill>
              </a:rPr>
              <a:t>.</a:t>
            </a:r>
            <a:endParaRPr lang="tr-TR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FR" b="1" dirty="0" err="1">
                <a:solidFill>
                  <a:srgbClr val="000000"/>
                </a:solidFill>
              </a:rPr>
              <a:t>Soğut</a:t>
            </a:r>
            <a:r>
              <a:rPr lang="fr-FR" b="1" dirty="0">
                <a:solidFill>
                  <a:srgbClr val="000000"/>
                </a:solidFill>
              </a:rPr>
              <a:t>: </a:t>
            </a:r>
            <a:r>
              <a:rPr lang="fr-FR" dirty="0">
                <a:solidFill>
                  <a:srgbClr val="000000"/>
                </a:solidFill>
              </a:rPr>
              <a:t>Keki </a:t>
            </a:r>
            <a:r>
              <a:rPr lang="fr-FR" dirty="0" err="1">
                <a:solidFill>
                  <a:srgbClr val="000000"/>
                </a:solidFill>
              </a:rPr>
              <a:t>dinlenmeye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bırakı</a:t>
            </a:r>
            <a:r>
              <a:rPr lang="tr-TR" dirty="0">
                <a:solidFill>
                  <a:srgbClr val="000000"/>
                </a:solidFill>
              </a:rPr>
              <a:t>r</a:t>
            </a:r>
          </a:p>
          <a:p>
            <a:pPr marL="0" indent="0">
              <a:buNone/>
            </a:pPr>
            <a:r>
              <a:rPr lang="fr-FR" b="1" dirty="0"/>
              <a:t>Java  </a:t>
            </a:r>
            <a:r>
              <a:rPr lang="fr-FR" b="1" dirty="0" err="1"/>
              <a:t>ise</a:t>
            </a:r>
            <a:r>
              <a:rPr lang="fr-FR" b="1" dirty="0"/>
              <a:t> </a:t>
            </a:r>
            <a:r>
              <a:rPr lang="tr-TR" sz="1500" dirty="0"/>
              <a:t>bir sınıfa ait belirli bir görevi gerçekleştirmek amacıyla kullanılır. Bu görev, veriyi işlemek, hesaplama yapmak ya da sınıfın özelliklerini değiştirmek olabilir.</a:t>
            </a:r>
            <a:endParaRPr lang="tr-TR" sz="1500" dirty="0">
              <a:solidFill>
                <a:srgbClr val="000000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500B60B-B282-D978-805F-C9994DCD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65" y="1441837"/>
            <a:ext cx="4088720" cy="343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E5A2C5-D5F5-EDB6-625A-ADE79B4E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318" y="1823666"/>
            <a:ext cx="2259162" cy="5503025"/>
          </a:xfrm>
        </p:spPr>
        <p:txBody>
          <a:bodyPr>
            <a:normAutofit/>
          </a:bodyPr>
          <a:lstStyle/>
          <a:p>
            <a:pPr algn="r"/>
            <a:endParaRPr lang="tr-TR" dirty="0"/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DDDFE31E-8E10-F9B2-FAE8-B6D436ADFE66}"/>
              </a:ext>
            </a:extLst>
          </p:cNvPr>
          <p:cNvSpPr txBox="1">
            <a:spLocks/>
          </p:cNvSpPr>
          <p:nvPr/>
        </p:nvSpPr>
        <p:spPr>
          <a:xfrm>
            <a:off x="4806487" y="86119"/>
            <a:ext cx="3521588" cy="688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b="1" dirty="0" err="1"/>
              <a:t>Javada</a:t>
            </a:r>
            <a:r>
              <a:rPr lang="fr-FR" sz="2400" b="1" dirty="0"/>
              <a:t> </a:t>
            </a:r>
            <a:r>
              <a:rPr lang="fr-FR" sz="2400" b="1" dirty="0" err="1"/>
              <a:t>Metot</a:t>
            </a:r>
            <a:endParaRPr lang="tr-TR" sz="2400" b="1" dirty="0"/>
          </a:p>
        </p:txBody>
      </p:sp>
      <p:pic>
        <p:nvPicPr>
          <p:cNvPr id="30" name="Resim 29">
            <a:extLst>
              <a:ext uri="{FF2B5EF4-FFF2-40B4-BE49-F238E27FC236}">
                <a16:creationId xmlns:a16="http://schemas.microsoft.com/office/drawing/2014/main" id="{2217E515-B58F-E98C-88A6-917E6C9E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77" y="1160958"/>
            <a:ext cx="4133174" cy="5316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Mürekkep 30">
                <a:extLst>
                  <a:ext uri="{FF2B5EF4-FFF2-40B4-BE49-F238E27FC236}">
                    <a16:creationId xmlns:a16="http://schemas.microsoft.com/office/drawing/2014/main" id="{08D1D34E-7705-C0B9-6D1F-B437D28F608C}"/>
                  </a:ext>
                </a:extLst>
              </p14:cNvPr>
              <p14:cNvContentPartPr/>
              <p14:nvPr/>
            </p14:nvContentPartPr>
            <p14:xfrm>
              <a:off x="5265161" y="2002184"/>
              <a:ext cx="1422360" cy="13680"/>
            </p14:xfrm>
          </p:contentPart>
        </mc:Choice>
        <mc:Fallback xmlns="">
          <p:pic>
            <p:nvPicPr>
              <p:cNvPr id="31" name="Mürekkep 30">
                <a:extLst>
                  <a:ext uri="{FF2B5EF4-FFF2-40B4-BE49-F238E27FC236}">
                    <a16:creationId xmlns:a16="http://schemas.microsoft.com/office/drawing/2014/main" id="{08D1D34E-7705-C0B9-6D1F-B437D28F60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1161" y="1894184"/>
                <a:ext cx="15300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Mürekkep 32">
                <a:extLst>
                  <a:ext uri="{FF2B5EF4-FFF2-40B4-BE49-F238E27FC236}">
                    <a16:creationId xmlns:a16="http://schemas.microsoft.com/office/drawing/2014/main" id="{432D6D7E-CE96-E267-0759-7BE386B4DB16}"/>
                  </a:ext>
                </a:extLst>
              </p14:cNvPr>
              <p14:cNvContentPartPr/>
              <p14:nvPr/>
            </p14:nvContentPartPr>
            <p14:xfrm>
              <a:off x="5385401" y="3289022"/>
              <a:ext cx="1181880" cy="154440"/>
            </p14:xfrm>
          </p:contentPart>
        </mc:Choice>
        <mc:Fallback xmlns="">
          <p:pic>
            <p:nvPicPr>
              <p:cNvPr id="33" name="Mürekkep 32">
                <a:extLst>
                  <a:ext uri="{FF2B5EF4-FFF2-40B4-BE49-F238E27FC236}">
                    <a16:creationId xmlns:a16="http://schemas.microsoft.com/office/drawing/2014/main" id="{432D6D7E-CE96-E267-0759-7BE386B4DB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31761" y="3181022"/>
                <a:ext cx="12895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Mürekkep 34">
                <a:extLst>
                  <a:ext uri="{FF2B5EF4-FFF2-40B4-BE49-F238E27FC236}">
                    <a16:creationId xmlns:a16="http://schemas.microsoft.com/office/drawing/2014/main" id="{E3B0C13E-5A5F-0365-9905-9296292D6F87}"/>
                  </a:ext>
                </a:extLst>
              </p14:cNvPr>
              <p14:cNvContentPartPr/>
              <p14:nvPr/>
            </p14:nvContentPartPr>
            <p14:xfrm>
              <a:off x="5265161" y="4721177"/>
              <a:ext cx="1730160" cy="120960"/>
            </p14:xfrm>
          </p:contentPart>
        </mc:Choice>
        <mc:Fallback xmlns="">
          <p:pic>
            <p:nvPicPr>
              <p:cNvPr id="35" name="Mürekkep 34">
                <a:extLst>
                  <a:ext uri="{FF2B5EF4-FFF2-40B4-BE49-F238E27FC236}">
                    <a16:creationId xmlns:a16="http://schemas.microsoft.com/office/drawing/2014/main" id="{E3B0C13E-5A5F-0365-9905-9296292D6F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1161" y="4613177"/>
                <a:ext cx="18378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Mürekkep 36">
                <a:extLst>
                  <a:ext uri="{FF2B5EF4-FFF2-40B4-BE49-F238E27FC236}">
                    <a16:creationId xmlns:a16="http://schemas.microsoft.com/office/drawing/2014/main" id="{E665F684-5EF4-72D9-328B-6033AABCB4C2}"/>
                  </a:ext>
                </a:extLst>
              </p14:cNvPr>
              <p14:cNvContentPartPr/>
              <p14:nvPr/>
            </p14:nvContentPartPr>
            <p14:xfrm>
              <a:off x="5265161" y="5263659"/>
              <a:ext cx="2126880" cy="177840"/>
            </p14:xfrm>
          </p:contentPart>
        </mc:Choice>
        <mc:Fallback xmlns="">
          <p:pic>
            <p:nvPicPr>
              <p:cNvPr id="37" name="Mürekkep 36">
                <a:extLst>
                  <a:ext uri="{FF2B5EF4-FFF2-40B4-BE49-F238E27FC236}">
                    <a16:creationId xmlns:a16="http://schemas.microsoft.com/office/drawing/2014/main" id="{E665F684-5EF4-72D9-328B-6033AABCB4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11170" y="5155659"/>
                <a:ext cx="2234502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Mürekkep 38">
                <a:extLst>
                  <a:ext uri="{FF2B5EF4-FFF2-40B4-BE49-F238E27FC236}">
                    <a16:creationId xmlns:a16="http://schemas.microsoft.com/office/drawing/2014/main" id="{431EC35A-D5B4-095D-8B0F-4A4CD59C3A8E}"/>
                  </a:ext>
                </a:extLst>
              </p14:cNvPr>
              <p14:cNvContentPartPr/>
              <p14:nvPr/>
            </p14:nvContentPartPr>
            <p14:xfrm>
              <a:off x="5221961" y="5800835"/>
              <a:ext cx="2834640" cy="158400"/>
            </p14:xfrm>
          </p:contentPart>
        </mc:Choice>
        <mc:Fallback xmlns="">
          <p:pic>
            <p:nvPicPr>
              <p:cNvPr id="39" name="Mürekkep 38">
                <a:extLst>
                  <a:ext uri="{FF2B5EF4-FFF2-40B4-BE49-F238E27FC236}">
                    <a16:creationId xmlns:a16="http://schemas.microsoft.com/office/drawing/2014/main" id="{431EC35A-D5B4-095D-8B0F-4A4CD59C3A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7961" y="5693080"/>
                <a:ext cx="2942280" cy="373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Mürekkep 40">
                <a:extLst>
                  <a:ext uri="{FF2B5EF4-FFF2-40B4-BE49-F238E27FC236}">
                    <a16:creationId xmlns:a16="http://schemas.microsoft.com/office/drawing/2014/main" id="{388EB3A6-76CA-E073-2AB5-354C4A7DD467}"/>
                  </a:ext>
                </a:extLst>
              </p14:cNvPr>
              <p14:cNvContentPartPr/>
              <p14:nvPr/>
            </p14:nvContentPartPr>
            <p14:xfrm>
              <a:off x="5360201" y="3304502"/>
              <a:ext cx="1016280" cy="101520"/>
            </p14:xfrm>
          </p:contentPart>
        </mc:Choice>
        <mc:Fallback xmlns="">
          <p:pic>
            <p:nvPicPr>
              <p:cNvPr id="41" name="Mürekkep 40">
                <a:extLst>
                  <a:ext uri="{FF2B5EF4-FFF2-40B4-BE49-F238E27FC236}">
                    <a16:creationId xmlns:a16="http://schemas.microsoft.com/office/drawing/2014/main" id="{388EB3A6-76CA-E073-2AB5-354C4A7DD4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6201" y="3196502"/>
                <a:ext cx="11239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Mürekkep 41">
                <a:extLst>
                  <a:ext uri="{FF2B5EF4-FFF2-40B4-BE49-F238E27FC236}">
                    <a16:creationId xmlns:a16="http://schemas.microsoft.com/office/drawing/2014/main" id="{452D96BC-6C21-FB7F-C1EA-4A1EB3E531CB}"/>
                  </a:ext>
                </a:extLst>
              </p14:cNvPr>
              <p14:cNvContentPartPr/>
              <p14:nvPr/>
            </p14:nvContentPartPr>
            <p14:xfrm>
              <a:off x="5221961" y="2998049"/>
              <a:ext cx="1465560" cy="335160"/>
            </p14:xfrm>
          </p:contentPart>
        </mc:Choice>
        <mc:Fallback xmlns="">
          <p:pic>
            <p:nvPicPr>
              <p:cNvPr id="42" name="Mürekkep 41">
                <a:extLst>
                  <a:ext uri="{FF2B5EF4-FFF2-40B4-BE49-F238E27FC236}">
                    <a16:creationId xmlns:a16="http://schemas.microsoft.com/office/drawing/2014/main" id="{452D96BC-6C21-FB7F-C1EA-4A1EB3E531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67961" y="2890049"/>
                <a:ext cx="1573200" cy="550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İçerik Yer Tutucusu 2">
            <a:extLst>
              <a:ext uri="{FF2B5EF4-FFF2-40B4-BE49-F238E27FC236}">
                <a16:creationId xmlns:a16="http://schemas.microsoft.com/office/drawing/2014/main" id="{7E7E3CB8-AEF8-0A86-656C-2C7652B1D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9"/>
          <a:stretch>
            <a:fillRect/>
          </a:stretch>
        </p:blipFill>
        <p:spPr>
          <a:xfrm>
            <a:off x="431083" y="1228165"/>
            <a:ext cx="4012334" cy="54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4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1BD6A9-467F-D792-335B-8CD07E0F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tr-TR" sz="1400" dirty="0"/>
            </a:br>
            <a:endParaRPr lang="tr-TR" sz="1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0679BA-E08C-846C-9394-30A48FA78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26919"/>
            <a:ext cx="3752193" cy="5052405"/>
          </a:xfrm>
        </p:spPr>
        <p:txBody>
          <a:bodyPr>
            <a:noAutofit/>
          </a:bodyPr>
          <a:lstStyle/>
          <a:p>
            <a:pPr marL="268288" indent="-268288">
              <a:buFont typeface="Wingdings" panose="05000000000000000000" pitchFamily="2" charset="2"/>
              <a:buChar char="v"/>
              <a:tabLst>
                <a:tab pos="179388" algn="l"/>
              </a:tabLst>
            </a:pPr>
            <a:r>
              <a:rPr lang="tr-TR" sz="1600" dirty="0"/>
              <a:t>.</a:t>
            </a:r>
            <a:r>
              <a:rPr lang="tr-TR" sz="1600" b="1" dirty="0"/>
              <a:t> </a:t>
            </a:r>
            <a:r>
              <a:rPr lang="tr-TR" b="1" dirty="0" err="1"/>
              <a:t>Constructor</a:t>
            </a:r>
            <a:r>
              <a:rPr lang="fr-FR" b="1" dirty="0"/>
              <a:t> (</a:t>
            </a:r>
            <a:r>
              <a:rPr lang="fr-FR" b="1" dirty="0" err="1"/>
              <a:t>Yapici</a:t>
            </a:r>
            <a:r>
              <a:rPr lang="fr-FR" b="1" dirty="0"/>
              <a:t>) </a:t>
            </a:r>
            <a:r>
              <a:rPr lang="fr-FR" dirty="0"/>
              <a:t>: H</a:t>
            </a:r>
            <a:r>
              <a:rPr lang="tr-TR" dirty="0"/>
              <a:t>er şey hazırlandıktan sonra işi devralan ve işlemi </a:t>
            </a:r>
            <a:r>
              <a:rPr lang="tr-TR" b="1" dirty="0"/>
              <a:t>başlatan biri</a:t>
            </a:r>
            <a:r>
              <a:rPr lang="fr-FR" b="1" dirty="0" err="1"/>
              <a:t>dir</a:t>
            </a:r>
            <a:r>
              <a:rPr lang="fr-FR" b="1" dirty="0"/>
              <a:t>.</a:t>
            </a:r>
          </a:p>
          <a:p>
            <a:pPr marL="357188" indent="-268288"/>
            <a:r>
              <a:rPr lang="fr-FR" dirty="0"/>
              <a:t> </a:t>
            </a:r>
            <a:r>
              <a:rPr lang="tr-TR" dirty="0"/>
              <a:t>Java'da </a:t>
            </a:r>
            <a:r>
              <a:rPr lang="tr-TR" b="1" dirty="0" err="1"/>
              <a:t>constructor</a:t>
            </a:r>
            <a:r>
              <a:rPr lang="tr-TR" dirty="0"/>
              <a:t> (yapıcı metot), bir sınıftan yeni bir nesne oluşturulurken </a:t>
            </a:r>
            <a:r>
              <a:rPr lang="tr-TR" b="1" dirty="0"/>
              <a:t>çağrılan özel bir metottur.</a:t>
            </a:r>
            <a:r>
              <a:rPr lang="fr-FR" b="1" dirty="0"/>
              <a:t> </a:t>
            </a:r>
            <a:r>
              <a:rPr lang="tr-TR" dirty="0" err="1"/>
              <a:t>Constructor</a:t>
            </a:r>
            <a:r>
              <a:rPr lang="tr-TR" dirty="0"/>
              <a:t>, nesnenin başlangıç durumunu ayarlamak için kullanılır, yani bir </a:t>
            </a:r>
            <a:r>
              <a:rPr lang="tr-TR" b="1" dirty="0"/>
              <a:t>nesneye ilk değerlerini atar</a:t>
            </a:r>
            <a:r>
              <a:rPr lang="fr-FR" b="1" dirty="0"/>
              <a:t>.</a:t>
            </a:r>
            <a:br>
              <a:rPr lang="fr-FR" b="1" dirty="0"/>
            </a:br>
            <a:br>
              <a:rPr lang="fr-FR" b="1" dirty="0"/>
            </a:br>
            <a:r>
              <a:rPr lang="fr-FR" b="1" dirty="0"/>
              <a:t> </a:t>
            </a:r>
            <a:endParaRPr lang="fr-FR" b="1" dirty="0">
              <a:solidFill>
                <a:schemeClr val="accent4"/>
              </a:solidFill>
            </a:endParaRP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30275548-33FE-3559-99E8-AEBB90C851F7}"/>
              </a:ext>
            </a:extLst>
          </p:cNvPr>
          <p:cNvSpPr txBox="1">
            <a:spLocks/>
          </p:cNvSpPr>
          <p:nvPr/>
        </p:nvSpPr>
        <p:spPr>
          <a:xfrm>
            <a:off x="899543" y="464846"/>
            <a:ext cx="6798734" cy="10973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Nedir</a:t>
            </a:r>
            <a:r>
              <a:rPr lang="fr-FR" dirty="0"/>
              <a:t> /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5074274-1F03-0DA1-BE6A-AA3ED9BA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7" y="1497107"/>
            <a:ext cx="8617216" cy="518221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52F4B3-5A8D-53BC-7A35-5F38B7DBF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4" y="1905000"/>
            <a:ext cx="1772342" cy="13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0944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2425</Words>
  <Application>Microsoft Office PowerPoint</Application>
  <PresentationFormat>Ekran Gösterisi (4:3)</PresentationFormat>
  <Paragraphs>164</Paragraphs>
  <Slides>17</Slides>
  <Notes>16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8" baseType="lpstr">
      <vt:lpstr>Algerian</vt:lpstr>
      <vt:lpstr>Aptos</vt:lpstr>
      <vt:lpstr>Aptos Black</vt:lpstr>
      <vt:lpstr>Arial</vt:lpstr>
      <vt:lpstr>Century Gothic</vt:lpstr>
      <vt:lpstr>Garamond</vt:lpstr>
      <vt:lpstr>ui-sans-serif</vt:lpstr>
      <vt:lpstr>Wingdings</vt:lpstr>
      <vt:lpstr>Wingdings 3</vt:lpstr>
      <vt:lpstr>Duman</vt:lpstr>
      <vt:lpstr>Paketleyici Kabuk Nesnesi</vt:lpstr>
      <vt:lpstr>Java da Constructor ve Method Arasındaki Farklar &amp; Objenin Genel Tanımı</vt:lpstr>
      <vt:lpstr>Nesne Yönelimli Programlamada Temel Kavramlar</vt:lpstr>
      <vt:lpstr>Class Nedir ?</vt:lpstr>
      <vt:lpstr>Java’ da Class</vt:lpstr>
      <vt:lpstr>Object (Nesne) Nedir ?</vt:lpstr>
      <vt:lpstr>Javada Object</vt:lpstr>
      <vt:lpstr>Metot Nedir ?</vt:lpstr>
      <vt:lpstr>PowerPoint Sunusu</vt:lpstr>
      <vt:lpstr> </vt:lpstr>
      <vt:lpstr> </vt:lpstr>
      <vt:lpstr>Javada consrtuctori</vt:lpstr>
      <vt:lpstr>PowerPoint Sunusu</vt:lpstr>
      <vt:lpstr>Constructor ve Method Arasındaki Farklar</vt:lpstr>
      <vt:lpstr>Sonuç ve Özet</vt:lpstr>
      <vt:lpstr>Java Constructor ve Method ile İlgili Mülakat Soruları</vt:lpstr>
      <vt:lpstr>PowerPoint Sunusu</vt:lpstr>
      <vt:lpstr>PowerPoint Sunusu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mm k</dc:creator>
  <cp:keywords/>
  <dc:description>generated using python-pptx</dc:description>
  <cp:lastModifiedBy>mm k</cp:lastModifiedBy>
  <cp:revision>57</cp:revision>
  <dcterms:created xsi:type="dcterms:W3CDTF">2013-01-27T09:14:16Z</dcterms:created>
  <dcterms:modified xsi:type="dcterms:W3CDTF">2024-11-22T16:47:38Z</dcterms:modified>
  <cp:category/>
</cp:coreProperties>
</file>